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431" r:id="rId2"/>
    <p:sldId id="342" r:id="rId3"/>
    <p:sldId id="346" r:id="rId4"/>
    <p:sldId id="432" r:id="rId5"/>
    <p:sldId id="476" r:id="rId6"/>
    <p:sldId id="434" r:id="rId7"/>
    <p:sldId id="458" r:id="rId8"/>
    <p:sldId id="461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9" r:id="rId29"/>
    <p:sldId id="460" r:id="rId30"/>
    <p:sldId id="442" r:id="rId31"/>
    <p:sldId id="443" r:id="rId32"/>
    <p:sldId id="463" r:id="rId33"/>
    <p:sldId id="444" r:id="rId34"/>
    <p:sldId id="430" r:id="rId35"/>
    <p:sldId id="462" r:id="rId36"/>
    <p:sldId id="464" r:id="rId37"/>
    <p:sldId id="465" r:id="rId38"/>
    <p:sldId id="466" r:id="rId39"/>
    <p:sldId id="467" r:id="rId40"/>
    <p:sldId id="468" r:id="rId41"/>
    <p:sldId id="469" r:id="rId42"/>
    <p:sldId id="470" r:id="rId43"/>
    <p:sldId id="475" r:id="rId44"/>
    <p:sldId id="471" r:id="rId45"/>
    <p:sldId id="401" r:id="rId46"/>
    <p:sldId id="425" r:id="rId47"/>
    <p:sldId id="426" r:id="rId48"/>
    <p:sldId id="428" r:id="rId49"/>
    <p:sldId id="402" r:id="rId50"/>
    <p:sldId id="403" r:id="rId51"/>
    <p:sldId id="404" r:id="rId52"/>
    <p:sldId id="405" r:id="rId53"/>
    <p:sldId id="406" r:id="rId54"/>
    <p:sldId id="399" r:id="rId55"/>
    <p:sldId id="400" r:id="rId56"/>
    <p:sldId id="409" r:id="rId57"/>
    <p:sldId id="429" r:id="rId58"/>
    <p:sldId id="412" r:id="rId59"/>
    <p:sldId id="411" r:id="rId60"/>
    <p:sldId id="415" r:id="rId61"/>
    <p:sldId id="472" r:id="rId62"/>
    <p:sldId id="473" r:id="rId63"/>
    <p:sldId id="474" r:id="rId64"/>
    <p:sldId id="343" r:id="rId65"/>
    <p:sldId id="422" r:id="rId6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187821"/>
    <a:srgbClr val="669900"/>
    <a:srgbClr val="9C0675"/>
    <a:srgbClr val="9999FF"/>
    <a:srgbClr val="00CC00"/>
    <a:srgbClr val="179C31"/>
    <a:srgbClr val="009D2D"/>
    <a:srgbClr val="009E00"/>
    <a:srgbClr val="11981F"/>
    <a:srgbClr val="0DA3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>
        <p:scale>
          <a:sx n="89" d="100"/>
          <a:sy n="89" d="100"/>
        </p:scale>
        <p:origin x="-804" y="-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995252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33487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550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6CFA8-3050-428A-B463-2A1972A380C7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6CFA8-3050-428A-B463-2A1972A380C7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6CFA8-3050-428A-B463-2A1972A380C7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6CFA8-3050-428A-B463-2A1972A380C7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326C7C7-5D1E-479B-AF6E-D3C8D1000C82}" type="slidenum">
              <a:rPr lang="en-US" altLang="zh-CN" b="0" smtClean="0">
                <a:ea typeface="华文细黑" pitchFamily="2" charset="-122"/>
              </a:rPr>
              <a:pPr eaLnBrk="1" hangingPunct="1"/>
              <a:t>44</a:t>
            </a:fld>
            <a:endParaRPr lang="en-US" altLang="zh-CN" b="0" smtClean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442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326C7C7-5D1E-479B-AF6E-D3C8D1000C82}" type="slidenum">
              <a:rPr lang="en-US" altLang="zh-CN" b="0" smtClean="0">
                <a:ea typeface="华文细黑" pitchFamily="2" charset="-122"/>
              </a:rPr>
              <a:pPr eaLnBrk="1" hangingPunct="1"/>
              <a:t>60</a:t>
            </a:fld>
            <a:endParaRPr lang="en-US" altLang="zh-CN" b="0" smtClean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442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itchFamily="34" charset="0"/>
            </a:endParaRPr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eaLnBrk="1" hangingPunct="1"/>
            <a:fld id="{D80AE0F1-CDD0-4E65-8D96-3BE2E8C45230}" type="slidenum">
              <a:rPr lang="en-US" altLang="zh-CN" b="0" smtClean="0">
                <a:latin typeface="Arial" pitchFamily="34" charset="0"/>
                <a:ea typeface="华文细黑" pitchFamily="2" charset="-122"/>
              </a:rPr>
              <a:pPr eaLnBrk="1" hangingPunct="1"/>
              <a:t>61</a:t>
            </a:fld>
            <a:endParaRPr lang="en-US" altLang="zh-CN" b="0" smtClean="0">
              <a:latin typeface="Arial" pitchFamily="34" charset="0"/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570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itchFamily="34" charset="0"/>
            </a:endParaRPr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eaLnBrk="1" hangingPunct="1"/>
            <a:fld id="{D80AE0F1-CDD0-4E65-8D96-3BE2E8C45230}" type="slidenum">
              <a:rPr lang="en-US" altLang="zh-CN" b="0" smtClean="0">
                <a:latin typeface="Arial" pitchFamily="34" charset="0"/>
                <a:ea typeface="华文细黑" pitchFamily="2" charset="-122"/>
              </a:rPr>
              <a:pPr eaLnBrk="1" hangingPunct="1"/>
              <a:t>62</a:t>
            </a:fld>
            <a:endParaRPr lang="en-US" altLang="zh-CN" b="0" smtClean="0">
              <a:latin typeface="Arial" pitchFamily="34" charset="0"/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570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itchFamily="34" charset="0"/>
            </a:endParaRPr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eaLnBrk="1" hangingPunct="1"/>
            <a:fld id="{D80AE0F1-CDD0-4E65-8D96-3BE2E8C45230}" type="slidenum">
              <a:rPr lang="en-US" altLang="zh-CN" b="0" smtClean="0">
                <a:latin typeface="Arial" pitchFamily="34" charset="0"/>
                <a:ea typeface="华文细黑" pitchFamily="2" charset="-122"/>
              </a:rPr>
              <a:pPr eaLnBrk="1" hangingPunct="1"/>
              <a:t>63</a:t>
            </a:fld>
            <a:endParaRPr lang="en-US" altLang="zh-CN" b="0" smtClean="0">
              <a:latin typeface="Arial" pitchFamily="34" charset="0"/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570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itchFamily="34" charset="0"/>
            </a:endParaRPr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eaLnBrk="1" hangingPunct="1"/>
            <a:fld id="{D80AE0F1-CDD0-4E65-8D96-3BE2E8C45230}" type="slidenum">
              <a:rPr lang="en-US" altLang="zh-CN" b="0" smtClean="0">
                <a:latin typeface="Arial" pitchFamily="34" charset="0"/>
                <a:ea typeface="华文细黑" pitchFamily="2" charset="-122"/>
              </a:rPr>
              <a:pPr eaLnBrk="1" hangingPunct="1"/>
              <a:t>64</a:t>
            </a:fld>
            <a:endParaRPr lang="en-US" altLang="zh-CN" b="0" smtClean="0">
              <a:latin typeface="Arial" pitchFamily="34" charset="0"/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57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326C7C7-5D1E-479B-AF6E-D3C8D1000C82}" type="slidenum">
              <a:rPr lang="en-US" altLang="zh-CN" b="0" smtClean="0">
                <a:ea typeface="华文细黑" pitchFamily="2" charset="-122"/>
              </a:rPr>
              <a:pPr eaLnBrk="1" hangingPunct="1"/>
              <a:t>2</a:t>
            </a:fld>
            <a:endParaRPr lang="en-US" altLang="zh-CN" b="0" dirty="0" smtClean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075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fld id="{8EBE660E-5CC2-4A50-916A-880C808B748D}" type="slidenum">
              <a:rPr lang="zh-CN" altLang="en-US"/>
              <a:pPr/>
              <a:t>65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6053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326C7C7-5D1E-479B-AF6E-D3C8D1000C82}" type="slidenum">
              <a:rPr lang="en-US" altLang="zh-CN" b="0" smtClean="0">
                <a:ea typeface="华文细黑" pitchFamily="2" charset="-122"/>
              </a:rPr>
              <a:pPr eaLnBrk="1" hangingPunct="1"/>
              <a:t>3</a:t>
            </a:fld>
            <a:endParaRPr lang="en-US" altLang="zh-CN" b="0" smtClean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44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326C7C7-5D1E-479B-AF6E-D3C8D1000C82}" type="slidenum">
              <a:rPr lang="en-US" altLang="zh-CN" b="0" smtClean="0">
                <a:ea typeface="华文细黑" pitchFamily="2" charset="-122"/>
              </a:rPr>
              <a:pPr eaLnBrk="1" hangingPunct="1"/>
              <a:t>14</a:t>
            </a:fld>
            <a:endParaRPr lang="en-US" altLang="zh-CN" b="0" smtClean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44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326C7C7-5D1E-479B-AF6E-D3C8D1000C82}" type="slidenum">
              <a:rPr lang="en-US" altLang="zh-CN" b="0" smtClean="0">
                <a:ea typeface="华文细黑" pitchFamily="2" charset="-122"/>
              </a:rPr>
              <a:pPr eaLnBrk="1" hangingPunct="1"/>
              <a:t>33</a:t>
            </a:fld>
            <a:endParaRPr lang="en-US" altLang="zh-CN" b="0" smtClean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44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6CFA8-3050-428A-B463-2A1972A380C7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6CFA8-3050-428A-B463-2A1972A380C7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6CFA8-3050-428A-B463-2A1972A380C7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6CFA8-3050-428A-B463-2A1972A380C7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6" y="6066"/>
            <a:ext cx="9133329" cy="51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92067090"/>
      </p:ext>
    </p:extLst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05071050"/>
      </p:ext>
    </p:extLst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20159583"/>
      </p:ext>
    </p:extLst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45037891"/>
      </p:ext>
    </p:extLst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79107326"/>
      </p:ext>
    </p:extLst>
  </p:cSld>
  <p:clrMapOvr>
    <a:masterClrMapping/>
  </p:clrMapOvr>
  <p:transition spd="med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97392282"/>
      </p:ext>
    </p:extLst>
  </p:cSld>
  <p:clrMapOvr>
    <a:masterClrMapping/>
  </p:clrMapOvr>
  <p:transition spd="med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285751"/>
            <a:ext cx="6705600" cy="4226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807244"/>
            <a:ext cx="8229600" cy="3936206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889898"/>
            <a:ext cx="2133600" cy="183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8286750" y="4789885"/>
            <a:ext cx="4572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270C-2212-494A-8A48-AFC415ADBE6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285751"/>
            <a:ext cx="6781800" cy="4226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800100"/>
            <a:ext cx="8305800" cy="3943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4847035"/>
            <a:ext cx="2667000" cy="18216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3100" y="4781550"/>
            <a:ext cx="457200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255E-1C43-486F-B0D1-A9F4208074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2"/>
          </p:nvPr>
        </p:nvSpPr>
        <p:spPr>
          <a:xfrm>
            <a:off x="5257800" y="4857750"/>
            <a:ext cx="2895600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</p:sldLayoutIdLst>
  <p:transition spd="med" advTm="500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baike.baidu.com/item/%E6%83%85%E6%93%8D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s?wd=%E7%88%B1%E8%BF%90%E5%8A%A8&amp;tn=44039180_cpr&amp;fenlei=mv6quAkxTZn0IZRqIHckPjm4nH00T1d9mhD3uADdnW9Bn1IBm1640ZwV5Hcvrjm3rH6sPfKWUMw85HfYnjn4nH6sgvPsT6KdThsqpZwYTjCEQLGCpyw9Uz4Bmy-bIi4WUvYETgN-TLwGUv3EPW6zPWTYnjD3PHmkPj0srjbz" TargetMode="External"/><Relationship Id="rId2" Type="http://schemas.openxmlformats.org/officeDocument/2006/relationships/hyperlink" Target="https://www.baidu.com/s?wd=%E7%94%9F%E5%91%BD%E5%9C%A8%E4%BA%8E%E8%BF%90%E5%8A%A8&amp;tn=44039180_cpr&amp;fenlei=mv6quAkxTZn0IZRqIHckPjm4nH00T1d9mhD3uADdnW9Bn1IBm1640ZwV5Hcvrjm3rH6sPfKWUMw85HfYnjn4nH6sgvPsT6KdThsqpZwYTjCEQLGCpyw9Uz4Bmy-bIi4WUvYETgN-TLwGUv3EPW6zPWTYnjD3PHmkPj0srjbz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3657600" y="2552640"/>
            <a:ext cx="5318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60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  <a:cs typeface="Arial" panose="020B0604020202020204" pitchFamily="34" charset="0"/>
              </a:rPr>
              <a:t>《</a:t>
            </a:r>
            <a:r>
              <a:rPr lang="zh-CN" altLang="en-US" sz="260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  <a:cs typeface="Arial" panose="020B0604020202020204" pitchFamily="34" charset="0"/>
              </a:rPr>
              <a:t>学生成长护航方案</a:t>
            </a:r>
            <a:r>
              <a:rPr lang="en-US" altLang="zh-CN" sz="260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  <a:cs typeface="Arial" panose="020B0604020202020204" pitchFamily="34" charset="0"/>
              </a:rPr>
              <a:t>》</a:t>
            </a:r>
            <a:r>
              <a:rPr lang="zh-CN" altLang="en-US" sz="260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  <a:cs typeface="Arial" panose="020B0604020202020204" pitchFamily="34" charset="0"/>
              </a:rPr>
              <a:t>培训与分享</a:t>
            </a:r>
            <a:endParaRPr lang="en-US" altLang="zh-CN" sz="2600" dirty="0">
              <a:solidFill>
                <a:srgbClr val="FF0000"/>
              </a:solidFill>
              <a:latin typeface="新宋体" pitchFamily="49" charset="-122"/>
              <a:ea typeface="新宋体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2590800" y="1809750"/>
            <a:ext cx="640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护航教育</a:t>
            </a:r>
            <a:r>
              <a:rPr lang="en-US" altLang="zh-CN" dirty="0" smtClean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zh-CN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厚植德育的根和魂</a:t>
            </a:r>
            <a:endParaRPr lang="en-US" altLang="zh-CN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4724400" y="3409950"/>
            <a:ext cx="327660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  <a:cs typeface="Arial" panose="020B0604020202020204" pitchFamily="34" charset="0"/>
              </a:rPr>
              <a:t>学生工作处 </a:t>
            </a:r>
            <a:endParaRPr lang="en-US" altLang="zh-CN" sz="2400" dirty="0" smtClean="0">
              <a:solidFill>
                <a:srgbClr val="FF0000"/>
              </a:solidFill>
              <a:latin typeface="新宋体" pitchFamily="49" charset="-122"/>
              <a:ea typeface="新宋体" pitchFamily="49" charset="-122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altLang="zh-CN" sz="1050" dirty="0" smtClean="0">
              <a:solidFill>
                <a:srgbClr val="FF0000"/>
              </a:solidFill>
              <a:latin typeface="新宋体" pitchFamily="49" charset="-122"/>
              <a:ea typeface="新宋体" pitchFamily="49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新宋体" pitchFamily="49" charset="-122"/>
                <a:ea typeface="新宋体" pitchFamily="49" charset="-122"/>
                <a:cs typeface="Arial" panose="020B0604020202020204" pitchFamily="34" charset="0"/>
              </a:rPr>
              <a:t>  2018.11.23</a:t>
            </a:r>
            <a:endParaRPr lang="zh-CN" altLang="en-US" sz="2400" dirty="0">
              <a:solidFill>
                <a:srgbClr val="FF0000"/>
              </a:solidFill>
              <a:latin typeface="新宋体" pitchFamily="49" charset="-122"/>
              <a:ea typeface="新宋体" pitchFamily="49" charset="-122"/>
              <a:cs typeface="Arial" panose="020B0604020202020204" pitchFamily="34" charset="0"/>
            </a:endParaRP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 flipH="1">
            <a:off x="2514600" y="2419350"/>
            <a:ext cx="6629400" cy="0"/>
          </a:xfrm>
          <a:prstGeom prst="line">
            <a:avLst/>
          </a:prstGeom>
          <a:noFill/>
          <a:ln w="28575" cmpd="thickThin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3" name="六边形 12"/>
          <p:cNvSpPr/>
          <p:nvPr/>
        </p:nvSpPr>
        <p:spPr>
          <a:xfrm>
            <a:off x="76200" y="1885950"/>
            <a:ext cx="1295400" cy="1143000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>
            <a:off x="1219200" y="2495550"/>
            <a:ext cx="1295400" cy="1143000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>
            <a:off x="1219200" y="1200150"/>
            <a:ext cx="1295400" cy="1143000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38200" y="4400550"/>
            <a:ext cx="274777" cy="274777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368360" y="4067252"/>
            <a:ext cx="137389" cy="137389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542063" y="3872631"/>
            <a:ext cx="274777" cy="274777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174824" y="3994240"/>
            <a:ext cx="137389" cy="137389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09600" y="3714750"/>
            <a:ext cx="274777" cy="274777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90600" y="3638550"/>
            <a:ext cx="137389" cy="137389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133600" y="3867150"/>
            <a:ext cx="274777" cy="274777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895600" y="3486150"/>
            <a:ext cx="167224" cy="167224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706526" y="3685851"/>
            <a:ext cx="137389" cy="137389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124200" y="2800350"/>
            <a:ext cx="274777" cy="274777"/>
          </a:xfrm>
          <a:prstGeom prst="ellipse">
            <a:avLst/>
          </a:prstGeom>
          <a:solidFill>
            <a:srgbClr val="007CD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0" y="-19050"/>
            <a:ext cx="6858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j-cs"/>
              </a:rPr>
              <a:t>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C0675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j-cs"/>
              </a:rPr>
              <a:t>仪征技师学院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9C0675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C0675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j-cs"/>
              </a:rPr>
              <a:t>              第一期青年骨干教师培训班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C0675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99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19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1"/>
          <p:cNvGrpSpPr>
            <a:grpSpLocks/>
          </p:cNvGrpSpPr>
          <p:nvPr/>
        </p:nvGrpSpPr>
        <p:grpSpPr bwMode="auto">
          <a:xfrm>
            <a:off x="3965574" y="1977628"/>
            <a:ext cx="1368425" cy="1965722"/>
            <a:chOff x="3508726" y="2941630"/>
            <a:chExt cx="1257749" cy="2620413"/>
          </a:xfrm>
        </p:grpSpPr>
        <p:sp>
          <p:nvSpPr>
            <p:cNvPr id="9278" name="AutoShape 12"/>
            <p:cNvSpPr>
              <a:spLocks noChangeArrowheads="1"/>
            </p:cNvSpPr>
            <p:nvPr/>
          </p:nvSpPr>
          <p:spPr bwMode="auto">
            <a:xfrm>
              <a:off x="3508726" y="2941630"/>
              <a:ext cx="1236170" cy="453779"/>
            </a:xfrm>
            <a:prstGeom prst="curvedDownArrow">
              <a:avLst>
                <a:gd name="adj1" fmla="val 34960"/>
                <a:gd name="adj2" fmla="val 91436"/>
                <a:gd name="adj3" fmla="val 54884"/>
              </a:avLst>
            </a:prstGeom>
            <a:solidFill>
              <a:schemeClr val="tx1">
                <a:alpha val="3686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279" name="AutoShape 53"/>
            <p:cNvSpPr>
              <a:spLocks noChangeArrowheads="1"/>
            </p:cNvSpPr>
            <p:nvPr/>
          </p:nvSpPr>
          <p:spPr bwMode="auto">
            <a:xfrm rot="10800000" flipV="1">
              <a:off x="3530305" y="5087493"/>
              <a:ext cx="1236170" cy="474550"/>
            </a:xfrm>
            <a:prstGeom prst="curvedUpArrow">
              <a:avLst>
                <a:gd name="adj1" fmla="val 37615"/>
                <a:gd name="adj2" fmla="val 91619"/>
                <a:gd name="adj3" fmla="val 33333"/>
              </a:avLst>
            </a:prstGeom>
            <a:solidFill>
              <a:schemeClr val="tx1">
                <a:alpha val="3686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9223" name="矩形 3"/>
          <p:cNvSpPr>
            <a:spLocks noChangeArrowheads="1"/>
          </p:cNvSpPr>
          <p:nvPr/>
        </p:nvSpPr>
        <p:spPr bwMode="auto">
          <a:xfrm>
            <a:off x="3124200" y="4324350"/>
            <a:ext cx="2514600" cy="646331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综合素质</a:t>
            </a: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</a:t>
            </a:r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</a:t>
            </a:r>
          </a:p>
        </p:txBody>
      </p:sp>
      <p:grpSp>
        <p:nvGrpSpPr>
          <p:cNvPr id="3" name="组合 62"/>
          <p:cNvGrpSpPr>
            <a:grpSpLocks/>
          </p:cNvGrpSpPr>
          <p:nvPr/>
        </p:nvGrpSpPr>
        <p:grpSpPr bwMode="auto">
          <a:xfrm>
            <a:off x="4800600" y="1758554"/>
            <a:ext cx="3189288" cy="2260996"/>
            <a:chOff x="4114480" y="2649231"/>
            <a:chExt cx="3418734" cy="2853694"/>
          </a:xfrm>
        </p:grpSpPr>
        <p:sp>
          <p:nvSpPr>
            <p:cNvPr id="9273" name="Oval 5"/>
            <p:cNvSpPr>
              <a:spLocks noChangeArrowheads="1"/>
            </p:cNvSpPr>
            <p:nvPr/>
          </p:nvSpPr>
          <p:spPr bwMode="auto">
            <a:xfrm>
              <a:off x="4874370" y="2649231"/>
              <a:ext cx="2658844" cy="2853694"/>
            </a:xfrm>
            <a:prstGeom prst="ellipse">
              <a:avLst/>
            </a:prstGeom>
            <a:noFill/>
            <a:ln w="57150">
              <a:solidFill>
                <a:srgbClr val="669900">
                  <a:alpha val="38823"/>
                </a:srgbClr>
              </a:solidFill>
              <a:round/>
              <a:headEnd/>
              <a:tailEnd/>
            </a:ln>
            <a:scene3d>
              <a:camera prst="legacyPerspectiveFront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183841" y="3486485"/>
              <a:ext cx="1530569" cy="1466792"/>
              <a:chOff x="0" y="0"/>
              <a:chExt cx="963" cy="892"/>
            </a:xfrm>
          </p:grpSpPr>
          <p:sp>
            <p:nvSpPr>
              <p:cNvPr id="93" name="未知"/>
              <p:cNvSpPr>
                <a:spLocks/>
              </p:cNvSpPr>
              <p:nvPr/>
            </p:nvSpPr>
            <p:spPr bwMode="auto">
              <a:xfrm>
                <a:off x="30" y="36"/>
                <a:ext cx="398" cy="380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60392"/>
                      <a:invGamma/>
                    </a:schemeClr>
                  </a:gs>
                  <a:gs pos="5000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60392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64" cy="892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9525">
                <a:noFill/>
                <a:round/>
                <a:headEnd/>
                <a:tailEnd/>
              </a:ln>
              <a:effectLst>
                <a:outerShdw dist="53882" dir="2700000" algn="ctr" rotWithShape="0">
                  <a:srgbClr val="6699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9275" name="Text Box 16"/>
            <p:cNvSpPr txBox="1">
              <a:spLocks noChangeArrowheads="1"/>
            </p:cNvSpPr>
            <p:nvPr/>
          </p:nvSpPr>
          <p:spPr bwMode="auto">
            <a:xfrm>
              <a:off x="4114480" y="3734145"/>
              <a:ext cx="1599931" cy="113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FF00"/>
                  </a:solidFill>
                  <a:latin typeface="华文中宋" pitchFamily="2" charset="-122"/>
                  <a:ea typeface="华文中宋" pitchFamily="2" charset="-122"/>
                </a:rPr>
                <a:t>情感</a:t>
              </a:r>
              <a:endParaRPr lang="en-US" altLang="zh-CN" sz="3200" b="1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FF00"/>
                  </a:solidFill>
                  <a:latin typeface="华文中宋" pitchFamily="2" charset="-122"/>
                  <a:ea typeface="华文中宋" pitchFamily="2" charset="-122"/>
                </a:rPr>
                <a:t>价值</a:t>
              </a:r>
              <a:r>
                <a:rPr lang="zh-CN" altLang="en-US" sz="3600" b="1" dirty="0">
                  <a:solidFill>
                    <a:srgbClr val="FFFF00"/>
                  </a:solidFill>
                  <a:latin typeface="华文中宋" pitchFamily="2" charset="-122"/>
                  <a:ea typeface="华文中宋" pitchFamily="2" charset="-122"/>
                </a:rPr>
                <a:t>观</a:t>
              </a:r>
              <a:endParaRPr lang="en-US" altLang="en-US" sz="3600" b="1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grpSp>
        <p:nvGrpSpPr>
          <p:cNvPr id="5" name="组合 61"/>
          <p:cNvGrpSpPr>
            <a:grpSpLocks/>
          </p:cNvGrpSpPr>
          <p:nvPr/>
        </p:nvGrpSpPr>
        <p:grpSpPr bwMode="auto">
          <a:xfrm>
            <a:off x="1219201" y="1771650"/>
            <a:ext cx="3281363" cy="2140744"/>
            <a:chOff x="762100" y="2667020"/>
            <a:chExt cx="3281478" cy="2853694"/>
          </a:xfrm>
        </p:grpSpPr>
        <p:sp>
          <p:nvSpPr>
            <p:cNvPr id="9268" name="Oval 6"/>
            <p:cNvSpPr>
              <a:spLocks noChangeArrowheads="1"/>
            </p:cNvSpPr>
            <p:nvPr/>
          </p:nvSpPr>
          <p:spPr bwMode="auto">
            <a:xfrm>
              <a:off x="762100" y="2667020"/>
              <a:ext cx="2438484" cy="2853694"/>
            </a:xfrm>
            <a:prstGeom prst="ellipse">
              <a:avLst/>
            </a:prstGeom>
            <a:noFill/>
            <a:ln w="57150">
              <a:solidFill>
                <a:schemeClr val="tx2">
                  <a:alpha val="38823"/>
                </a:schemeClr>
              </a:solidFill>
              <a:round/>
              <a:headEnd/>
              <a:tailEnd/>
            </a:ln>
            <a:scene3d>
              <a:camera prst="legacyPerspectiveFront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590076" y="3486485"/>
              <a:ext cx="1453502" cy="1466792"/>
              <a:chOff x="-116" y="0"/>
              <a:chExt cx="914" cy="893"/>
            </a:xfrm>
          </p:grpSpPr>
          <p:sp>
            <p:nvSpPr>
              <p:cNvPr id="96" name="AutoShape 8"/>
              <p:cNvSpPr>
                <a:spLocks noChangeArrowheads="1"/>
              </p:cNvSpPr>
              <p:nvPr/>
            </p:nvSpPr>
            <p:spPr bwMode="auto">
              <a:xfrm>
                <a:off x="-116" y="0"/>
                <a:ext cx="914" cy="893"/>
              </a:xfrm>
              <a:prstGeom prst="roundRect">
                <a:avLst>
                  <a:gd name="adj" fmla="val 11921"/>
                </a:avLst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7" name="未知"/>
              <p:cNvSpPr>
                <a:spLocks/>
              </p:cNvSpPr>
              <p:nvPr/>
            </p:nvSpPr>
            <p:spPr bwMode="auto">
              <a:xfrm>
                <a:off x="12" y="34"/>
                <a:ext cx="397" cy="370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60392"/>
                      <a:invGamma/>
                    </a:schemeClr>
                  </a:gs>
                  <a:gs pos="5000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60392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9270" name="Text Box 10"/>
            <p:cNvSpPr txBox="1">
              <a:spLocks noChangeArrowheads="1"/>
            </p:cNvSpPr>
            <p:nvPr/>
          </p:nvSpPr>
          <p:spPr bwMode="auto">
            <a:xfrm>
              <a:off x="2762708" y="3719764"/>
              <a:ext cx="1276245" cy="1176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8F8F8"/>
                  </a:solidFill>
                  <a:latin typeface="华文中宋" pitchFamily="2" charset="-122"/>
                  <a:ea typeface="华文中宋" pitchFamily="2" charset="-122"/>
                </a:rPr>
                <a:t>规章</a:t>
              </a:r>
              <a:endParaRPr lang="en-US" altLang="zh-CN" sz="3200" b="1" dirty="0">
                <a:solidFill>
                  <a:srgbClr val="F8F8F8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>
                <a:lnSpc>
                  <a:spcPts val="2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8F8F8"/>
                  </a:solidFill>
                  <a:latin typeface="华文中宋" pitchFamily="2" charset="-122"/>
                  <a:ea typeface="华文中宋" pitchFamily="2" charset="-122"/>
                </a:rPr>
                <a:t>制度</a:t>
              </a:r>
            </a:p>
          </p:txBody>
        </p:sp>
      </p:grpSp>
      <p:grpSp>
        <p:nvGrpSpPr>
          <p:cNvPr id="7" name="组合 63"/>
          <p:cNvGrpSpPr>
            <a:grpSpLocks/>
          </p:cNvGrpSpPr>
          <p:nvPr/>
        </p:nvGrpSpPr>
        <p:grpSpPr bwMode="auto">
          <a:xfrm>
            <a:off x="1484314" y="1428750"/>
            <a:ext cx="1146175" cy="845344"/>
            <a:chOff x="1027138" y="2209832"/>
            <a:chExt cx="1146771" cy="1126458"/>
          </a:xfrm>
        </p:grpSpPr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1027138" y="2209832"/>
              <a:ext cx="1109778" cy="1126458"/>
              <a:chOff x="0" y="0"/>
              <a:chExt cx="1042" cy="1019"/>
            </a:xfrm>
          </p:grpSpPr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66" name="Picture 19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9" name="Oval 2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2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</p:grpSp>
          <p:pic>
            <p:nvPicPr>
              <p:cNvPr id="9265" name="Picture 2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63" name="Text Box 32"/>
            <p:cNvSpPr txBox="1">
              <a:spLocks noChangeArrowheads="1"/>
            </p:cNvSpPr>
            <p:nvPr/>
          </p:nvSpPr>
          <p:spPr bwMode="auto">
            <a:xfrm>
              <a:off x="1190522" y="2262559"/>
              <a:ext cx="983387" cy="94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FFFFFF"/>
                  </a:solidFill>
                  <a:latin typeface="华文中宋" pitchFamily="2" charset="-122"/>
                  <a:ea typeface="华文中宋" pitchFamily="2" charset="-122"/>
                </a:rPr>
                <a:t>管</a:t>
              </a:r>
            </a:p>
          </p:txBody>
        </p:sp>
      </p:grpSp>
      <p:grpSp>
        <p:nvGrpSpPr>
          <p:cNvPr id="10" name="组合 64"/>
          <p:cNvGrpSpPr>
            <a:grpSpLocks/>
          </p:cNvGrpSpPr>
          <p:nvPr/>
        </p:nvGrpSpPr>
        <p:grpSpPr bwMode="auto">
          <a:xfrm>
            <a:off x="6596063" y="1428750"/>
            <a:ext cx="1168400" cy="845344"/>
            <a:chOff x="6138284" y="2209832"/>
            <a:chExt cx="1168932" cy="1126458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6138284" y="2209832"/>
              <a:ext cx="1109778" cy="1126458"/>
              <a:chOff x="0" y="0"/>
              <a:chExt cx="1042" cy="1019"/>
            </a:xfrm>
          </p:grpSpPr>
          <p:grpSp>
            <p:nvGrpSpPr>
              <p:cNvPr id="12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60" name="Picture 37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4" name="Oval 38"/>
                <p:cNvSpPr>
                  <a:spLocks noChangeArrowheads="1"/>
                </p:cNvSpPr>
                <p:nvPr/>
              </p:nvSpPr>
              <p:spPr bwMode="auto">
                <a:xfrm>
                  <a:off x="1" y="0"/>
                  <a:ext cx="1033" cy="1020"/>
                </a:xfrm>
                <a:prstGeom prst="ellipse">
                  <a:avLst/>
                </a:prstGeom>
                <a:solidFill>
                  <a:srgbClr val="66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</p:grpSp>
          <p:pic>
            <p:nvPicPr>
              <p:cNvPr id="9259" name="Picture 39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57" name="Text Box 32"/>
            <p:cNvSpPr txBox="1">
              <a:spLocks noChangeArrowheads="1"/>
            </p:cNvSpPr>
            <p:nvPr/>
          </p:nvSpPr>
          <p:spPr bwMode="auto">
            <a:xfrm>
              <a:off x="6324554" y="2254186"/>
              <a:ext cx="982662" cy="94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FFFF00"/>
                  </a:solidFill>
                  <a:latin typeface="华文中宋" pitchFamily="2" charset="-122"/>
                  <a:ea typeface="华文中宋" pitchFamily="2" charset="-122"/>
                </a:rPr>
                <a:t>导</a:t>
              </a:r>
            </a:p>
          </p:txBody>
        </p:sp>
      </p:grpSp>
      <p:grpSp>
        <p:nvGrpSpPr>
          <p:cNvPr id="13" name="组合 67"/>
          <p:cNvGrpSpPr>
            <a:grpSpLocks/>
          </p:cNvGrpSpPr>
          <p:nvPr/>
        </p:nvGrpSpPr>
        <p:grpSpPr bwMode="auto">
          <a:xfrm>
            <a:off x="7424738" y="2416969"/>
            <a:ext cx="1185862" cy="845344"/>
            <a:chOff x="6967536" y="3528028"/>
            <a:chExt cx="1185864" cy="1126458"/>
          </a:xfrm>
        </p:grpSpPr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6967536" y="3528028"/>
              <a:ext cx="1109778" cy="1126458"/>
              <a:chOff x="0" y="0"/>
              <a:chExt cx="1042" cy="1019"/>
            </a:xfrm>
          </p:grpSpPr>
          <p:grpSp>
            <p:nvGrpSpPr>
              <p:cNvPr id="15" name="Group 42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54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0" name="Oval 44"/>
                <p:cNvSpPr>
                  <a:spLocks noChangeArrowheads="1"/>
                </p:cNvSpPr>
                <p:nvPr/>
              </p:nvSpPr>
              <p:spPr bwMode="auto">
                <a:xfrm>
                  <a:off x="0" y="-1"/>
                  <a:ext cx="1034" cy="1020"/>
                </a:xfrm>
                <a:prstGeom prst="ellipse">
                  <a:avLst/>
                </a:prstGeom>
                <a:solidFill>
                  <a:srgbClr val="66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</p:grpSp>
          <p:pic>
            <p:nvPicPr>
              <p:cNvPr id="9253" name="Picture 45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51" name="Text Box 32"/>
            <p:cNvSpPr txBox="1">
              <a:spLocks noChangeArrowheads="1"/>
            </p:cNvSpPr>
            <p:nvPr/>
          </p:nvSpPr>
          <p:spPr bwMode="auto">
            <a:xfrm>
              <a:off x="7170738" y="3549586"/>
              <a:ext cx="982662" cy="94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FFFF00"/>
                  </a:solidFill>
                  <a:latin typeface="华文中宋" pitchFamily="2" charset="-122"/>
                  <a:ea typeface="华文中宋" pitchFamily="2" charset="-122"/>
                </a:rPr>
                <a:t>疏</a:t>
              </a:r>
            </a:p>
          </p:txBody>
        </p:sp>
      </p:grpSp>
      <p:grpSp>
        <p:nvGrpSpPr>
          <p:cNvPr id="16" name="组合 66"/>
          <p:cNvGrpSpPr>
            <a:grpSpLocks/>
          </p:cNvGrpSpPr>
          <p:nvPr/>
        </p:nvGrpSpPr>
        <p:grpSpPr bwMode="auto">
          <a:xfrm>
            <a:off x="685800" y="2416969"/>
            <a:ext cx="1136650" cy="845344"/>
            <a:chOff x="228714" y="3528028"/>
            <a:chExt cx="1136536" cy="1126458"/>
          </a:xfrm>
        </p:grpSpPr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228714" y="3528028"/>
              <a:ext cx="1109778" cy="1126458"/>
              <a:chOff x="0" y="0"/>
              <a:chExt cx="1042" cy="1019"/>
            </a:xfrm>
          </p:grpSpPr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48" name="Picture 24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Oval 25"/>
                <p:cNvSpPr>
                  <a:spLocks noChangeArrowheads="1"/>
                </p:cNvSpPr>
                <p:nvPr/>
              </p:nvSpPr>
              <p:spPr bwMode="auto">
                <a:xfrm>
                  <a:off x="0" y="-1"/>
                  <a:ext cx="1034" cy="102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</p:grpSp>
          <p:pic>
            <p:nvPicPr>
              <p:cNvPr id="9247" name="Picture 26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5" name="Text Box 32"/>
            <p:cNvSpPr txBox="1">
              <a:spLocks noChangeArrowheads="1"/>
            </p:cNvSpPr>
            <p:nvPr/>
          </p:nvSpPr>
          <p:spPr bwMode="auto">
            <a:xfrm>
              <a:off x="381000" y="3625786"/>
              <a:ext cx="984250" cy="94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FFFFFF"/>
                  </a:solidFill>
                  <a:latin typeface="华文中宋" pitchFamily="2" charset="-122"/>
                  <a:ea typeface="华文中宋" pitchFamily="2" charset="-122"/>
                </a:rPr>
                <a:t>堵</a:t>
              </a:r>
            </a:p>
          </p:txBody>
        </p:sp>
      </p:grpSp>
      <p:grpSp>
        <p:nvGrpSpPr>
          <p:cNvPr id="19" name="组合 68"/>
          <p:cNvGrpSpPr>
            <a:grpSpLocks/>
          </p:cNvGrpSpPr>
          <p:nvPr/>
        </p:nvGrpSpPr>
        <p:grpSpPr bwMode="auto">
          <a:xfrm>
            <a:off x="1484314" y="3350419"/>
            <a:ext cx="1182687" cy="845344"/>
            <a:chOff x="1027138" y="4772724"/>
            <a:chExt cx="1182662" cy="1126458"/>
          </a:xfrm>
        </p:grpSpPr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1027138" y="4772724"/>
              <a:ext cx="1109778" cy="1126458"/>
              <a:chOff x="0" y="0"/>
              <a:chExt cx="1042" cy="1019"/>
            </a:xfrm>
          </p:grpSpPr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42" name="Picture 29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" name="Oval 30"/>
                <p:cNvSpPr>
                  <a:spLocks noChangeArrowheads="1"/>
                </p:cNvSpPr>
                <p:nvPr/>
              </p:nvSpPr>
              <p:spPr bwMode="auto">
                <a:xfrm>
                  <a:off x="0" y="-1"/>
                  <a:ext cx="1034" cy="102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</p:grpSp>
          <p:pic>
            <p:nvPicPr>
              <p:cNvPr id="9241" name="Picture 3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39" name="Text Box 32"/>
            <p:cNvSpPr txBox="1">
              <a:spLocks noChangeArrowheads="1"/>
            </p:cNvSpPr>
            <p:nvPr/>
          </p:nvSpPr>
          <p:spPr bwMode="auto">
            <a:xfrm>
              <a:off x="1227138" y="4844987"/>
              <a:ext cx="982662" cy="943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FFFFFF"/>
                  </a:solidFill>
                  <a:latin typeface="华文中宋" pitchFamily="2" charset="-122"/>
                  <a:ea typeface="华文中宋" pitchFamily="2" charset="-122"/>
                </a:rPr>
                <a:t>严</a:t>
              </a:r>
            </a:p>
          </p:txBody>
        </p:sp>
      </p:grpSp>
      <p:grpSp>
        <p:nvGrpSpPr>
          <p:cNvPr id="22" name="组合 70"/>
          <p:cNvGrpSpPr>
            <a:grpSpLocks/>
          </p:cNvGrpSpPr>
          <p:nvPr/>
        </p:nvGrpSpPr>
        <p:grpSpPr bwMode="auto">
          <a:xfrm>
            <a:off x="6596064" y="3333751"/>
            <a:ext cx="1167944" cy="848915"/>
            <a:chOff x="6138284" y="4750402"/>
            <a:chExt cx="1168484" cy="1131204"/>
          </a:xfrm>
        </p:grpSpPr>
        <p:grpSp>
          <p:nvGrpSpPr>
            <p:cNvPr id="23" name="Group 47"/>
            <p:cNvGrpSpPr>
              <a:grpSpLocks/>
            </p:cNvGrpSpPr>
            <p:nvPr/>
          </p:nvGrpSpPr>
          <p:grpSpPr bwMode="auto">
            <a:xfrm>
              <a:off x="6138284" y="4756746"/>
              <a:ext cx="1109778" cy="1124860"/>
              <a:chOff x="0" y="0"/>
              <a:chExt cx="1042" cy="1019"/>
            </a:xfrm>
          </p:grpSpPr>
          <p:grpSp>
            <p:nvGrpSpPr>
              <p:cNvPr id="24" name="Group 48"/>
              <p:cNvGrpSpPr>
                <a:grpSpLocks/>
              </p:cNvGrpSpPr>
              <p:nvPr/>
            </p:nvGrpSpPr>
            <p:grpSpPr bwMode="auto">
              <a:xfrm>
                <a:off x="0" y="0"/>
                <a:ext cx="1042" cy="1019"/>
                <a:chOff x="0" y="0"/>
                <a:chExt cx="1042" cy="1019"/>
              </a:xfrm>
            </p:grpSpPr>
            <p:pic>
              <p:nvPicPr>
                <p:cNvPr id="9236" name="Picture 49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" name="Oval 50"/>
                <p:cNvSpPr>
                  <a:spLocks noChangeArrowheads="1"/>
                </p:cNvSpPr>
                <p:nvPr/>
              </p:nvSpPr>
              <p:spPr bwMode="auto">
                <a:xfrm>
                  <a:off x="1" y="-1"/>
                  <a:ext cx="1033" cy="1020"/>
                </a:xfrm>
                <a:prstGeom prst="ellipse">
                  <a:avLst/>
                </a:prstGeom>
                <a:solidFill>
                  <a:srgbClr val="66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</p:grpSp>
          <p:pic>
            <p:nvPicPr>
              <p:cNvPr id="9235" name="Picture 5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" y="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33" name="Text Box 32"/>
            <p:cNvSpPr txBox="1">
              <a:spLocks noChangeArrowheads="1"/>
            </p:cNvSpPr>
            <p:nvPr/>
          </p:nvSpPr>
          <p:spPr bwMode="auto">
            <a:xfrm>
              <a:off x="6324106" y="4750402"/>
              <a:ext cx="982662" cy="943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dirty="0">
                  <a:solidFill>
                    <a:srgbClr val="FFFF00"/>
                  </a:solidFill>
                  <a:latin typeface="华文中宋" pitchFamily="2" charset="-122"/>
                  <a:ea typeface="华文中宋" pitchFamily="2" charset="-122"/>
                </a:rPr>
                <a:t>爱</a:t>
              </a:r>
            </a:p>
          </p:txBody>
        </p:sp>
      </p:grpSp>
      <p:sp>
        <p:nvSpPr>
          <p:cNvPr id="117" name="Rectangle 35"/>
          <p:cNvSpPr txBox="1">
            <a:spLocks noChangeArrowheads="1"/>
          </p:cNvSpPr>
          <p:nvPr/>
        </p:nvSpPr>
        <p:spPr>
          <a:xfrm>
            <a:off x="381000" y="742950"/>
            <a:ext cx="6781800" cy="4226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）方案设计思路</a:t>
            </a:r>
          </a:p>
        </p:txBody>
      </p:sp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649046" y="156585"/>
            <a:ext cx="331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“护航教育”的实施背景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35"/>
          <p:cNvSpPr txBox="1">
            <a:spLocks noChangeArrowheads="1"/>
          </p:cNvSpPr>
          <p:nvPr/>
        </p:nvSpPr>
        <p:spPr>
          <a:xfrm>
            <a:off x="381000" y="742950"/>
            <a:ext cx="6781800" cy="4226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）方案设计思路</a:t>
            </a:r>
          </a:p>
        </p:txBody>
      </p:sp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649046" y="156585"/>
            <a:ext cx="331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“护航教育”的实施背景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页脚占位符 3"/>
          <p:cNvSpPr>
            <a:spLocks noGrp="1"/>
          </p:cNvSpPr>
          <p:nvPr>
            <p:ph type="ftr" sz="quarter" idx="12"/>
          </p:nvPr>
        </p:nvSpPr>
        <p:spPr>
          <a:xfrm>
            <a:off x="5257800" y="6477000"/>
            <a:ext cx="2151017" cy="176213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  <p:pic>
        <p:nvPicPr>
          <p:cNvPr id="67" name="图片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187" y="1143000"/>
            <a:ext cx="3529013" cy="3790950"/>
          </a:xfrm>
          <a:noFill/>
        </p:spPr>
      </p:pic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1578429" y="1885950"/>
            <a:ext cx="16981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规章制度</a:t>
            </a:r>
            <a:endParaRPr lang="en-US" altLang="zh-CN" sz="28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1600200" y="2495550"/>
            <a:ext cx="1814921" cy="512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447800" y="2724150"/>
            <a:ext cx="2151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dirty="0">
                <a:solidFill>
                  <a:schemeClr val="tx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6S</a:t>
            </a:r>
            <a:r>
              <a:rPr lang="zh-CN" altLang="en-US" sz="2800" dirty="0">
                <a:solidFill>
                  <a:schemeClr val="tx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管理制度</a:t>
            </a:r>
            <a:endParaRPr lang="en-US" altLang="zh-CN" sz="2800" dirty="0">
              <a:solidFill>
                <a:schemeClr val="tx1">
                  <a:lumMod val="7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72" name="组合 41"/>
          <p:cNvGrpSpPr>
            <a:grpSpLocks/>
          </p:cNvGrpSpPr>
          <p:nvPr/>
        </p:nvGrpSpPr>
        <p:grpSpPr bwMode="auto">
          <a:xfrm>
            <a:off x="5334000" y="1809750"/>
            <a:ext cx="2214442" cy="2209800"/>
            <a:chOff x="5333980" y="1905040"/>
            <a:chExt cx="2672532" cy="2743128"/>
          </a:xfrm>
        </p:grpSpPr>
        <p:grpSp>
          <p:nvGrpSpPr>
            <p:cNvPr id="73" name="组合 40"/>
            <p:cNvGrpSpPr>
              <a:grpSpLocks/>
            </p:cNvGrpSpPr>
            <p:nvPr/>
          </p:nvGrpSpPr>
          <p:grpSpPr bwMode="auto">
            <a:xfrm>
              <a:off x="5333980" y="2057436"/>
              <a:ext cx="2672532" cy="2590732"/>
              <a:chOff x="5333980" y="2057436"/>
              <a:chExt cx="2672532" cy="2590732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5333980" y="2057436"/>
                <a:ext cx="2666930" cy="2590732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9" name="同心圆 78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500">
                    <a:solidFill>
                      <a:srgbClr val="007CD0"/>
                    </a:solidFill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500">
                    <a:solidFill>
                      <a:srgbClr val="007CD0"/>
                    </a:solidFill>
                  </a:endParaRPr>
                </a:p>
              </p:txBody>
            </p:sp>
          </p:grpSp>
          <p:sp>
            <p:nvSpPr>
              <p:cNvPr id="77" name="TextBox 31"/>
              <p:cNvSpPr txBox="1">
                <a:spLocks noChangeArrowheads="1"/>
              </p:cNvSpPr>
              <p:nvPr/>
            </p:nvSpPr>
            <p:spPr bwMode="auto">
              <a:xfrm>
                <a:off x="5554976" y="3055191"/>
                <a:ext cx="2451536" cy="1031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学生个人考核</a:t>
                </a:r>
                <a:endParaRPr lang="en-US" altLang="zh-CN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评价制度</a:t>
                </a:r>
                <a:endParaRPr lang="en-US" altLang="ko-KR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5" name="椭圆 74"/>
            <p:cNvSpPr/>
            <p:nvPr/>
          </p:nvSpPr>
          <p:spPr>
            <a:xfrm>
              <a:off x="5333980" y="1905040"/>
              <a:ext cx="1066772" cy="1066772"/>
            </a:xfrm>
            <a:prstGeom prst="ellipse">
              <a:avLst/>
            </a:prstGeom>
            <a:solidFill>
              <a:srgbClr val="007CD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4000" b="1" dirty="0">
                  <a:solidFill>
                    <a:srgbClr val="FF0000"/>
                  </a:solidFill>
                  <a:ea typeface="宋体" pitchFamily="2" charset="-122"/>
                </a:rPr>
                <a:t>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35"/>
          <p:cNvSpPr txBox="1">
            <a:spLocks noChangeArrowheads="1"/>
          </p:cNvSpPr>
          <p:nvPr/>
        </p:nvSpPr>
        <p:spPr>
          <a:xfrm>
            <a:off x="381000" y="742950"/>
            <a:ext cx="6781800" cy="4226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）方案设计思路</a:t>
            </a:r>
          </a:p>
        </p:txBody>
      </p:sp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649046" y="156585"/>
            <a:ext cx="331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“护航教育”的实施背景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页脚占位符 3"/>
          <p:cNvSpPr>
            <a:spLocks noGrp="1"/>
          </p:cNvSpPr>
          <p:nvPr>
            <p:ph type="ftr" sz="quarter" idx="12"/>
          </p:nvPr>
        </p:nvSpPr>
        <p:spPr>
          <a:xfrm>
            <a:off x="5257800" y="6477000"/>
            <a:ext cx="2151017" cy="176213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37" name="页脚占位符 3"/>
          <p:cNvSpPr txBox="1">
            <a:spLocks/>
          </p:cNvSpPr>
          <p:nvPr/>
        </p:nvSpPr>
        <p:spPr>
          <a:xfrm>
            <a:off x="6223000" y="5235402"/>
            <a:ext cx="1930400" cy="117572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elia BT"/>
                <a:ea typeface="宋体" pitchFamily="2" charset="-122"/>
                <a:cs typeface="+mn-cs"/>
              </a:rPr>
              <a:t>www.themegallery.com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elia BT"/>
              <a:ea typeface="宋体" pitchFamily="2" charset="-122"/>
              <a:cs typeface="+mn-cs"/>
            </a:endParaRPr>
          </a:p>
        </p:txBody>
      </p:sp>
      <p:pic>
        <p:nvPicPr>
          <p:cNvPr id="38" name="图片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23950"/>
            <a:ext cx="3657600" cy="4572000"/>
          </a:xfrm>
          <a:noFill/>
        </p:spPr>
      </p:pic>
      <p:sp>
        <p:nvSpPr>
          <p:cNvPr id="39" name="矩形 38"/>
          <p:cNvSpPr/>
          <p:nvPr/>
        </p:nvSpPr>
        <p:spPr bwMode="auto">
          <a:xfrm>
            <a:off x="1295400" y="2221231"/>
            <a:ext cx="152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0" name="TextBox 22"/>
          <p:cNvSpPr txBox="1">
            <a:spLocks noChangeArrowheads="1"/>
          </p:cNvSpPr>
          <p:nvPr/>
        </p:nvSpPr>
        <p:spPr bwMode="auto">
          <a:xfrm>
            <a:off x="1295400" y="171444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情感价值观</a:t>
            </a:r>
            <a:endParaRPr lang="en-US" altLang="zh-CN" sz="2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19200" y="2476440"/>
            <a:ext cx="1571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000" dirty="0">
                <a:solidFill>
                  <a:schemeClr val="tx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活动、讲座</a:t>
            </a:r>
            <a:endParaRPr lang="en-US" altLang="zh-CN" sz="2000" dirty="0">
              <a:solidFill>
                <a:schemeClr val="tx1">
                  <a:lumMod val="7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42" name="组合 22"/>
          <p:cNvGrpSpPr>
            <a:grpSpLocks/>
          </p:cNvGrpSpPr>
          <p:nvPr/>
        </p:nvGrpSpPr>
        <p:grpSpPr bwMode="auto">
          <a:xfrm>
            <a:off x="5181600" y="1123950"/>
            <a:ext cx="1828799" cy="1714423"/>
            <a:chOff x="5334000" y="1371600"/>
            <a:chExt cx="2514600" cy="2743200"/>
          </a:xfrm>
        </p:grpSpPr>
        <p:grpSp>
          <p:nvGrpSpPr>
            <p:cNvPr id="43" name="组合 10"/>
            <p:cNvGrpSpPr>
              <a:grpSpLocks/>
            </p:cNvGrpSpPr>
            <p:nvPr/>
          </p:nvGrpSpPr>
          <p:grpSpPr bwMode="auto">
            <a:xfrm>
              <a:off x="5334000" y="1600200"/>
              <a:ext cx="2514600" cy="2514600"/>
              <a:chOff x="1278794" y="3334906"/>
              <a:chExt cx="914014" cy="914014"/>
            </a:xfrm>
          </p:grpSpPr>
          <p:grpSp>
            <p:nvGrpSpPr>
              <p:cNvPr id="45" name="组合 9"/>
              <p:cNvGrpSpPr/>
              <p:nvPr/>
            </p:nvGrpSpPr>
            <p:grpSpPr>
              <a:xfrm>
                <a:off x="1278794" y="3334906"/>
                <a:ext cx="914014" cy="914014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7" name="同心圆 4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500">
                    <a:solidFill>
                      <a:srgbClr val="007CD0"/>
                    </a:solidFill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500">
                    <a:solidFill>
                      <a:srgbClr val="007CD0"/>
                    </a:solidFill>
                  </a:endParaRPr>
                </a:p>
              </p:txBody>
            </p:sp>
          </p:grpSp>
          <p:sp>
            <p:nvSpPr>
              <p:cNvPr id="46" name="TextBox 12"/>
              <p:cNvSpPr txBox="1">
                <a:spLocks noChangeArrowheads="1"/>
              </p:cNvSpPr>
              <p:nvPr/>
            </p:nvSpPr>
            <p:spPr bwMode="auto">
              <a:xfrm>
                <a:off x="1508479" y="3606356"/>
                <a:ext cx="553765" cy="483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系列化</a:t>
                </a:r>
                <a:endParaRPr lang="en-US" altLang="zh-CN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规范化</a:t>
                </a:r>
                <a:endParaRPr lang="en-US" altLang="ko-KR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4" name="椭圆 43"/>
            <p:cNvSpPr/>
            <p:nvPr/>
          </p:nvSpPr>
          <p:spPr>
            <a:xfrm>
              <a:off x="5334000" y="1371600"/>
              <a:ext cx="1066800" cy="1066800"/>
            </a:xfrm>
            <a:prstGeom prst="ellipse">
              <a:avLst/>
            </a:prstGeom>
            <a:solidFill>
              <a:srgbClr val="007CD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ea typeface="宋体" pitchFamily="2" charset="-122"/>
                </a:rPr>
                <a:t>需</a:t>
              </a:r>
            </a:p>
          </p:txBody>
        </p:sp>
      </p:grpSp>
      <p:grpSp>
        <p:nvGrpSpPr>
          <p:cNvPr id="49" name="组合 24"/>
          <p:cNvGrpSpPr>
            <a:grpSpLocks/>
          </p:cNvGrpSpPr>
          <p:nvPr/>
        </p:nvGrpSpPr>
        <p:grpSpPr bwMode="auto">
          <a:xfrm>
            <a:off x="5257800" y="3181350"/>
            <a:ext cx="1828799" cy="1562023"/>
            <a:chOff x="6172200" y="4267200"/>
            <a:chExt cx="2514600" cy="2590800"/>
          </a:xfrm>
        </p:grpSpPr>
        <p:grpSp>
          <p:nvGrpSpPr>
            <p:cNvPr id="50" name="组合 9"/>
            <p:cNvGrpSpPr/>
            <p:nvPr/>
          </p:nvGrpSpPr>
          <p:grpSpPr bwMode="auto">
            <a:xfrm>
              <a:off x="6324600" y="4419600"/>
              <a:ext cx="2362200" cy="243840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500">
                  <a:solidFill>
                    <a:srgbClr val="007CD0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500" dirty="0">
                  <a:solidFill>
                    <a:srgbClr val="007CD0"/>
                  </a:solidFill>
                </a:endParaRPr>
              </a:p>
            </p:txBody>
          </p:sp>
        </p:grpSp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7055902" y="5136777"/>
              <a:ext cx="1100302" cy="1378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核心</a:t>
              </a:r>
              <a:endPara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素养</a:t>
              </a:r>
              <a:endParaRPr lang="en-US" altLang="ko-KR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172200" y="4267200"/>
              <a:ext cx="1066800" cy="1066800"/>
            </a:xfrm>
            <a:prstGeom prst="ellipse">
              <a:avLst/>
            </a:prstGeom>
            <a:solidFill>
              <a:srgbClr val="007CD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ea typeface="宋体" pitchFamily="2" charset="-122"/>
                </a:rPr>
                <a:t>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35"/>
          <p:cNvSpPr txBox="1">
            <a:spLocks noChangeArrowheads="1"/>
          </p:cNvSpPr>
          <p:nvPr/>
        </p:nvSpPr>
        <p:spPr>
          <a:xfrm>
            <a:off x="381000" y="742950"/>
            <a:ext cx="2819400" cy="4226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2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）方案设计思路</a:t>
            </a:r>
          </a:p>
        </p:txBody>
      </p:sp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649046" y="156585"/>
            <a:ext cx="331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“护航教育”的实施背景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页脚占位符 3"/>
          <p:cNvSpPr>
            <a:spLocks noGrp="1"/>
          </p:cNvSpPr>
          <p:nvPr>
            <p:ph type="ftr" sz="quarter" idx="12"/>
          </p:nvPr>
        </p:nvSpPr>
        <p:spPr>
          <a:xfrm>
            <a:off x="5257800" y="6477000"/>
            <a:ext cx="2151017" cy="176213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  <p:grpSp>
        <p:nvGrpSpPr>
          <p:cNvPr id="27" name="组合 25"/>
          <p:cNvGrpSpPr>
            <a:grpSpLocks/>
          </p:cNvGrpSpPr>
          <p:nvPr/>
        </p:nvGrpSpPr>
        <p:grpSpPr bwMode="auto">
          <a:xfrm>
            <a:off x="4495800" y="1428750"/>
            <a:ext cx="3429000" cy="2838450"/>
            <a:chOff x="4419600" y="1905000"/>
            <a:chExt cx="4114800" cy="3505695"/>
          </a:xfrm>
        </p:grpSpPr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446204" y="2844933"/>
              <a:ext cx="4088196" cy="2565762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 cmpd="sng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4419600" y="1905000"/>
              <a:ext cx="963862" cy="2217780"/>
              <a:chOff x="0" y="0"/>
              <a:chExt cx="498" cy="1245"/>
            </a:xfrm>
          </p:grpSpPr>
          <p:sp>
            <p:nvSpPr>
              <p:cNvPr id="32" name="未知"/>
              <p:cNvSpPr>
                <a:spLocks/>
              </p:cNvSpPr>
              <p:nvPr/>
            </p:nvSpPr>
            <p:spPr bwMode="auto">
              <a:xfrm>
                <a:off x="121" y="0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9525">
                <a:noFill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未知"/>
              <p:cNvSpPr>
                <a:spLocks/>
              </p:cNvSpPr>
              <p:nvPr/>
            </p:nvSpPr>
            <p:spPr bwMode="auto">
              <a:xfrm>
                <a:off x="0" y="281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9525">
                <a:noFill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 bwMode="auto">
            <a:xfrm>
              <a:off x="5334493" y="3581637"/>
              <a:ext cx="2895435" cy="460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TextBox 22"/>
            <p:cNvSpPr txBox="1">
              <a:spLocks noChangeArrowheads="1"/>
            </p:cNvSpPr>
            <p:nvPr/>
          </p:nvSpPr>
          <p:spPr bwMode="auto">
            <a:xfrm>
              <a:off x="5562574" y="2895614"/>
              <a:ext cx="251453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两种制度</a:t>
              </a:r>
              <a:endParaRPr lang="en-US" altLang="zh-CN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grpSp>
        <p:nvGrpSpPr>
          <p:cNvPr id="34" name="组合 23"/>
          <p:cNvGrpSpPr>
            <a:grpSpLocks/>
          </p:cNvGrpSpPr>
          <p:nvPr/>
        </p:nvGrpSpPr>
        <p:grpSpPr bwMode="auto">
          <a:xfrm>
            <a:off x="1143000" y="1428750"/>
            <a:ext cx="3076575" cy="2838450"/>
            <a:chOff x="381000" y="1905000"/>
            <a:chExt cx="3914775" cy="3505200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381000" y="2844800"/>
              <a:ext cx="3881438" cy="256540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 cmpd="sng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6" name="Group 5"/>
            <p:cNvGrpSpPr>
              <a:grpSpLocks/>
            </p:cNvGrpSpPr>
            <p:nvPr/>
          </p:nvGrpSpPr>
          <p:grpSpPr bwMode="auto">
            <a:xfrm>
              <a:off x="3380490" y="1905000"/>
              <a:ext cx="915285" cy="2217466"/>
              <a:chOff x="0" y="0"/>
              <a:chExt cx="498" cy="1245"/>
            </a:xfrm>
          </p:grpSpPr>
          <p:sp>
            <p:nvSpPr>
              <p:cNvPr id="45" name="未知"/>
              <p:cNvSpPr>
                <a:spLocks/>
              </p:cNvSpPr>
              <p:nvPr/>
            </p:nvSpPr>
            <p:spPr bwMode="auto">
              <a:xfrm>
                <a:off x="121" y="0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未知"/>
              <p:cNvSpPr>
                <a:spLocks/>
              </p:cNvSpPr>
              <p:nvPr/>
            </p:nvSpPr>
            <p:spPr bwMode="auto">
              <a:xfrm>
                <a:off x="0" y="281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2" name="矩形 41"/>
            <p:cNvSpPr/>
            <p:nvPr/>
          </p:nvSpPr>
          <p:spPr bwMode="auto">
            <a:xfrm>
              <a:off x="990600" y="3657600"/>
              <a:ext cx="2443163" cy="4603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3" name="TextBox 21"/>
            <p:cNvSpPr txBox="1">
              <a:spLocks noChangeArrowheads="1"/>
            </p:cNvSpPr>
            <p:nvPr/>
          </p:nvSpPr>
          <p:spPr bwMode="auto">
            <a:xfrm>
              <a:off x="1066892" y="2895614"/>
              <a:ext cx="22859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一本计划</a:t>
              </a:r>
              <a:endParaRPr lang="en-US" altLang="zh-CN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50" name="页脚占位符 3"/>
          <p:cNvSpPr txBox="1">
            <a:spLocks/>
          </p:cNvSpPr>
          <p:nvPr/>
        </p:nvSpPr>
        <p:spPr>
          <a:xfrm>
            <a:off x="5652334" y="6505574"/>
            <a:ext cx="2501066" cy="200025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elia BT"/>
                <a:ea typeface="宋体" pitchFamily="2" charset="-122"/>
                <a:cs typeface="+mn-cs"/>
              </a:rPr>
              <a:t>www.themegallery.com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elia BT"/>
              <a:ea typeface="宋体" pitchFamily="2" charset="-122"/>
              <a:cs typeface="+mn-cs"/>
            </a:endParaRPr>
          </a:p>
        </p:txBody>
      </p:sp>
      <p:sp>
        <p:nvSpPr>
          <p:cNvPr id="56" name="平行四边形 140"/>
          <p:cNvSpPr>
            <a:spLocks noChangeArrowheads="1"/>
          </p:cNvSpPr>
          <p:nvPr/>
        </p:nvSpPr>
        <p:spPr bwMode="auto">
          <a:xfrm>
            <a:off x="2438401" y="4400550"/>
            <a:ext cx="4038599" cy="533400"/>
          </a:xfrm>
          <a:prstGeom prst="parallelogram">
            <a:avLst>
              <a:gd name="adj" fmla="val 25009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CN" altLang="en-US" sz="20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一个班级</a:t>
            </a:r>
            <a:r>
              <a:rPr lang="en-US" altLang="zh-CN" sz="28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|</a:t>
            </a:r>
            <a:r>
              <a:rPr lang="zh-CN" altLang="en-US" sz="16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一本计划、两种制度</a:t>
            </a:r>
            <a:endParaRPr lang="zh-CN" altLang="en-US" sz="1600" dirty="0">
              <a:ea typeface="宋体" pitchFamily="2" charset="-122"/>
            </a:endParaRPr>
          </a:p>
        </p:txBody>
      </p:sp>
      <p:sp>
        <p:nvSpPr>
          <p:cNvPr id="57" name="矩形 3"/>
          <p:cNvSpPr>
            <a:spLocks noChangeArrowheads="1"/>
          </p:cNvSpPr>
          <p:nvPr/>
        </p:nvSpPr>
        <p:spPr bwMode="auto">
          <a:xfrm>
            <a:off x="3314422" y="895350"/>
            <a:ext cx="2171978" cy="461665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育人模式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1295400" y="2952750"/>
            <a:ext cx="27432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n-US" altLang="zh-CN" sz="11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 eaLnBrk="0" hangingPunct="0">
              <a:defRPr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爱</a:t>
            </a:r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·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有双十一”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  <a:p>
            <a:pPr algn="ctr" eaLnBrk="0" hangingPunct="0">
              <a:defRPr/>
            </a:pP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人文素养培育计划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  <a:p>
            <a:pPr eaLnBrk="0" hangingPunct="0">
              <a:defRPr/>
            </a:pPr>
            <a:r>
              <a:rPr lang="en-US" sz="1600" dirty="0">
                <a:solidFill>
                  <a:srgbClr val="FF0000"/>
                </a:solidFill>
                <a:ea typeface="宋体" pitchFamily="2" charset="-122"/>
              </a:rPr>
              <a:t>.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4495800" y="28956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 </a:t>
            </a:r>
            <a:r>
              <a:rPr lang="en-US" altLang="zh-CN" sz="2000" b="1" dirty="0" smtClean="0">
                <a:solidFill>
                  <a:schemeClr val="tx2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6S</a:t>
            </a: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管理制度</a:t>
            </a:r>
            <a:endParaRPr lang="en-US" altLang="zh-CN" sz="2000" b="1" dirty="0">
              <a:solidFill>
                <a:schemeClr val="tx2">
                  <a:lumMod val="50000"/>
                </a:schemeClr>
              </a:solidFill>
              <a:latin typeface="华文中宋" pitchFamily="2" charset="-122"/>
              <a:ea typeface="华文中宋" pitchFamily="2" charset="-122"/>
            </a:endParaRPr>
          </a:p>
          <a:p>
            <a:pPr algn="ctr" eaLnBrk="0" hangingPunct="0">
              <a:defRPr/>
            </a:pP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成长“千分自”评价制</a:t>
            </a: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</a:rPr>
              <a:t>度</a:t>
            </a:r>
            <a:endParaRPr lang="en-US" sz="1600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38"/>
            <a:ext cx="9144000" cy="5163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76751"/>
            <a:ext cx="2743200" cy="2577033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895600" y="972044"/>
            <a:ext cx="0" cy="2532293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048000" y="1048220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86297" y="158145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ea typeface="黑体" pitchFamily="49" charset="-122"/>
              </a:rPr>
              <a:t>“护航教育”内容解读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940475" y="2559276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3422" y="2461796"/>
            <a:ext cx="163217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成长“千分自”</a:t>
            </a:r>
            <a:endParaRPr lang="zh-CN" altLang="en-US" sz="1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143000" y="1753665"/>
            <a:ext cx="1427938" cy="1427497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938264"/>
            <a:ext cx="1414155" cy="88966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3124200" y="2495550"/>
            <a:ext cx="15151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ea typeface="黑体" pitchFamily="49" charset="-122"/>
              </a:rPr>
              <a:t>“爱</a:t>
            </a:r>
            <a:r>
              <a:rPr lang="en-US" altLang="zh-CN" sz="1600" dirty="0" smtClean="0">
                <a:solidFill>
                  <a:srgbClr val="FF0000"/>
                </a:solidFill>
                <a:ea typeface="黑体" pitchFamily="49" charset="-122"/>
              </a:rPr>
              <a:t>·</a:t>
            </a:r>
            <a:r>
              <a:rPr lang="zh-CN" altLang="en-US" sz="1600" dirty="0" smtClean="0">
                <a:solidFill>
                  <a:srgbClr val="FF0000"/>
                </a:solidFill>
                <a:ea typeface="黑体" pitchFamily="49" charset="-122"/>
              </a:rPr>
              <a:t>双十一”</a:t>
            </a:r>
            <a:endParaRPr lang="zh-CN" altLang="en-US" sz="1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3124200" y="2571750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3023652" y="2876550"/>
            <a:ext cx="6012000" cy="0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psb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3028950"/>
            <a:ext cx="1575852" cy="104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图片 25" descr="QQ图片2015042516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3212" y="3028950"/>
            <a:ext cx="1569988" cy="104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照片\学校图片\图片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992860"/>
            <a:ext cx="1676400" cy="117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矩形 18"/>
          <p:cNvSpPr/>
          <p:nvPr/>
        </p:nvSpPr>
        <p:spPr bwMode="auto">
          <a:xfrm>
            <a:off x="6845475" y="2571750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2461796"/>
            <a:ext cx="183896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综合素质评价手册</a:t>
            </a:r>
            <a:endParaRPr lang="zh-CN" altLang="en-US" sz="1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6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8" grpId="0"/>
      <p:bldP spid="17" grpId="0" animBg="1"/>
      <p:bldP spid="34" grpId="0"/>
      <p:bldP spid="38" grpId="0" animBg="1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页脚占位符 3"/>
          <p:cNvSpPr>
            <a:spLocks noGrp="1"/>
          </p:cNvSpPr>
          <p:nvPr>
            <p:ph type="ftr" sz="quarter" idx="12"/>
          </p:nvPr>
        </p:nvSpPr>
        <p:spPr>
          <a:xfrm>
            <a:off x="5257800" y="6477000"/>
            <a:ext cx="2151017" cy="176213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0" name="页脚占位符 3"/>
          <p:cNvSpPr txBox="1">
            <a:spLocks/>
          </p:cNvSpPr>
          <p:nvPr/>
        </p:nvSpPr>
        <p:spPr>
          <a:xfrm>
            <a:off x="5652334" y="6505574"/>
            <a:ext cx="2501066" cy="200025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elia BT"/>
                <a:ea typeface="宋体" pitchFamily="2" charset="-122"/>
                <a:cs typeface="+mn-cs"/>
              </a:rPr>
              <a:t>www.themegallery.com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elia BT"/>
              <a:ea typeface="宋体" pitchFamily="2" charset="-122"/>
              <a:cs typeface="+mn-cs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304800" y="666750"/>
            <a:ext cx="990600" cy="707886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素养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模块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07933" y="1612206"/>
            <a:ext cx="2363189" cy="2363189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93383" y="1497656"/>
            <a:ext cx="2592288" cy="2592288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36" name="直接连接符 35"/>
          <p:cNvCxnSpPr>
            <a:stCxn id="34" idx="0"/>
            <a:endCxn id="41" idx="1"/>
          </p:cNvCxnSpPr>
          <p:nvPr/>
        </p:nvCxnSpPr>
        <p:spPr>
          <a:xfrm>
            <a:off x="1889527" y="1497656"/>
            <a:ext cx="2100107" cy="197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34" idx="6"/>
            <a:endCxn id="46" idx="2"/>
          </p:cNvCxnSpPr>
          <p:nvPr/>
        </p:nvCxnSpPr>
        <p:spPr>
          <a:xfrm flipV="1">
            <a:off x="3185671" y="2788853"/>
            <a:ext cx="792088" cy="49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34" idx="4"/>
            <a:endCxn id="51" idx="2"/>
          </p:cNvCxnSpPr>
          <p:nvPr/>
        </p:nvCxnSpPr>
        <p:spPr>
          <a:xfrm>
            <a:off x="1889527" y="4089944"/>
            <a:ext cx="20882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3977759" y="1137616"/>
            <a:ext cx="720080" cy="720080"/>
            <a:chOff x="3995936" y="1495374"/>
            <a:chExt cx="720080" cy="720080"/>
          </a:xfrm>
        </p:grpSpPr>
        <p:sp>
          <p:nvSpPr>
            <p:cNvPr id="40" name="椭圆 39"/>
            <p:cNvSpPr/>
            <p:nvPr/>
          </p:nvSpPr>
          <p:spPr>
            <a:xfrm>
              <a:off x="3995936" y="1495374"/>
              <a:ext cx="720080" cy="72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07811" y="1582733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977759" y="2428813"/>
            <a:ext cx="720080" cy="720080"/>
            <a:chOff x="3995936" y="2786571"/>
            <a:chExt cx="720080" cy="720080"/>
          </a:xfrm>
        </p:grpSpPr>
        <p:sp>
          <p:nvSpPr>
            <p:cNvPr id="46" name="椭圆 45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07811" y="2860320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977759" y="3729904"/>
            <a:ext cx="746641" cy="720080"/>
            <a:chOff x="3995936" y="4087662"/>
            <a:chExt cx="746641" cy="720080"/>
          </a:xfrm>
        </p:grpSpPr>
        <p:sp>
          <p:nvSpPr>
            <p:cNvPr id="51" name="椭圆 50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51362" y="4173533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TextBox 52"/>
          <p:cNvSpPr txBox="1"/>
          <p:nvPr/>
        </p:nvSpPr>
        <p:spPr bwMode="auto">
          <a:xfrm>
            <a:off x="5029200" y="1428750"/>
            <a:ext cx="3962400" cy="68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 smtClean="0">
                <a:latin typeface="宋体" pitchFamily="2" charset="-122"/>
              </a:rPr>
              <a:t>爱祖国有信仰</a:t>
            </a:r>
            <a:r>
              <a:rPr lang="en-US" altLang="zh-CN" sz="1400" dirty="0" smtClean="0">
                <a:latin typeface="宋体" pitchFamily="2" charset="-122"/>
              </a:rPr>
              <a:t>   </a:t>
            </a:r>
            <a:r>
              <a:rPr lang="zh-CN" altLang="zh-CN" sz="1400" dirty="0" smtClean="0">
                <a:latin typeface="宋体" pitchFamily="2" charset="-122"/>
              </a:rPr>
              <a:t>爱感恩有素养</a:t>
            </a:r>
            <a:r>
              <a:rPr lang="en-US" altLang="zh-CN" sz="1400" dirty="0" smtClean="0">
                <a:latin typeface="宋体" pitchFamily="2" charset="-122"/>
              </a:rPr>
              <a:t>   </a:t>
            </a:r>
            <a:r>
              <a:rPr lang="zh-CN" altLang="zh-CN" sz="1400" dirty="0" smtClean="0">
                <a:latin typeface="宋体" pitchFamily="2" charset="-122"/>
              </a:rPr>
              <a:t>爱集体有规章</a:t>
            </a:r>
            <a:r>
              <a:rPr lang="en-US" altLang="zh-CN" sz="1400" dirty="0" smtClean="0">
                <a:latin typeface="宋体" pitchFamily="2" charset="-122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zh-CN" altLang="zh-CN" sz="1400" dirty="0" smtClean="0">
                <a:latin typeface="宋体" pitchFamily="2" charset="-122"/>
              </a:rPr>
              <a:t>爱诚信有担当</a:t>
            </a:r>
            <a:r>
              <a:rPr lang="en-US" altLang="zh-CN" sz="1400" dirty="0" smtClean="0">
                <a:latin typeface="宋体" pitchFamily="2" charset="-122"/>
              </a:rPr>
              <a:t>   </a:t>
            </a:r>
            <a:r>
              <a:rPr lang="zh-CN" altLang="zh-CN" sz="1400" dirty="0" smtClean="0">
                <a:latin typeface="宋体" pitchFamily="2" charset="-122"/>
              </a:rPr>
              <a:t>爱奉献有志愿</a:t>
            </a:r>
            <a:r>
              <a:rPr lang="en-US" altLang="zh-CN" sz="1400" dirty="0" smtClean="0">
                <a:latin typeface="宋体" pitchFamily="2" charset="-122"/>
              </a:rPr>
              <a:t>   </a:t>
            </a:r>
            <a:r>
              <a:rPr lang="zh-CN" altLang="zh-CN" sz="1400" dirty="0" smtClean="0">
                <a:latin typeface="宋体" pitchFamily="2" charset="-122"/>
              </a:rPr>
              <a:t>爱文明有形象</a:t>
            </a:r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4883060" y="1059582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16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道德层面</a:t>
            </a:r>
            <a:endParaRPr lang="zh-CN" alt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5105400" y="2647950"/>
            <a:ext cx="35465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 smtClean="0">
                <a:latin typeface="宋体" pitchFamily="2" charset="-122"/>
              </a:rPr>
              <a:t>爱学习有专长</a:t>
            </a:r>
            <a:r>
              <a:rPr lang="en-US" altLang="zh-CN" sz="1400" dirty="0" smtClean="0">
                <a:latin typeface="宋体" pitchFamily="2" charset="-122"/>
              </a:rPr>
              <a:t>    </a:t>
            </a:r>
            <a:r>
              <a:rPr lang="zh-CN" altLang="zh-CN" sz="1400" dirty="0" smtClean="0">
                <a:latin typeface="宋体" pitchFamily="2" charset="-122"/>
              </a:rPr>
              <a:t>爱规划有梦想</a:t>
            </a:r>
            <a:r>
              <a:rPr lang="en-US" altLang="zh-CN" sz="1400" dirty="0" smtClean="0">
                <a:latin typeface="宋体" pitchFamily="2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zh-CN" sz="1400" dirty="0" smtClean="0">
                <a:latin typeface="宋体" pitchFamily="2" charset="-122"/>
              </a:rPr>
              <a:t>爱阅读有涵养</a:t>
            </a:r>
            <a:r>
              <a:rPr lang="en-US" altLang="zh-CN" sz="1400" dirty="0" smtClean="0">
                <a:latin typeface="宋体" pitchFamily="2" charset="-122"/>
              </a:rPr>
              <a:t>    </a:t>
            </a:r>
            <a:r>
              <a:rPr lang="zh-CN" altLang="zh-CN" sz="1400" dirty="0" smtClean="0">
                <a:latin typeface="宋体" pitchFamily="2" charset="-122"/>
              </a:rPr>
              <a:t>爱创业有志向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宋体" pitchFamily="2" charset="-122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4910051" y="2289744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16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能力层面</a:t>
            </a:r>
            <a:endParaRPr lang="zh-CN" alt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5105400" y="3943350"/>
            <a:ext cx="35465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400" dirty="0" smtClean="0"/>
              <a:t>爱运动有健康</a:t>
            </a:r>
            <a:endParaRPr lang="zh-CN" altLang="zh-CN" sz="1400" dirty="0"/>
          </a:p>
        </p:txBody>
      </p:sp>
      <p:sp>
        <p:nvSpPr>
          <p:cNvPr id="62" name="矩形 61"/>
          <p:cNvSpPr/>
          <p:nvPr/>
        </p:nvSpPr>
        <p:spPr bwMode="auto">
          <a:xfrm>
            <a:off x="4928228" y="3585888"/>
            <a:ext cx="2020887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16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身体层面</a:t>
            </a:r>
            <a:endParaRPr lang="zh-CN" altLang="en-US" sz="16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29" grpId="0" animBg="1"/>
      <p:bldP spid="34" grpId="0" animBg="1"/>
      <p:bldP spid="53" grpId="0"/>
      <p:bldP spid="54" grpId="0"/>
      <p:bldP spid="55" grpId="0"/>
      <p:bldP spid="58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31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素养模块一：爱祖国有信仰</a:t>
            </a:r>
          </a:p>
          <a:p>
            <a:r>
              <a:rPr lang="zh-CN" altLang="zh-CN" sz="1400" dirty="0" smtClean="0">
                <a:solidFill>
                  <a:srgbClr val="FF0000"/>
                </a:solidFill>
                <a:latin typeface="宋体" pitchFamily="2" charset="-122"/>
              </a:rPr>
              <a:t>【概念内涵】</a:t>
            </a:r>
          </a:p>
          <a:p>
            <a:r>
              <a:rPr lang="zh-CN" altLang="zh-CN" sz="1400" dirty="0" smtClean="0">
                <a:latin typeface="宋体" pitchFamily="2" charset="-122"/>
              </a:rPr>
              <a:t>爱祖国有信仰。就是要发扬爱国主义精神，维护民族自尊心、自信心和自豪感；维护祖国独立、统一、富强。要有知法、懂法、守法的法律意识，并转化为自觉依法行使权利、履行义务的法律行为。</a:t>
            </a:r>
          </a:p>
          <a:p>
            <a:endParaRPr lang="en-US" altLang="zh-CN" sz="1400" dirty="0" smtClean="0">
              <a:solidFill>
                <a:srgbClr val="FF0000"/>
              </a:solidFill>
              <a:latin typeface="宋体" pitchFamily="2" charset="-122"/>
            </a:endParaRPr>
          </a:p>
          <a:p>
            <a:r>
              <a:rPr lang="zh-CN" altLang="zh-CN" sz="1400" dirty="0" smtClean="0">
                <a:solidFill>
                  <a:srgbClr val="FF0000"/>
                </a:solidFill>
                <a:latin typeface="宋体" pitchFamily="2" charset="-122"/>
              </a:rPr>
              <a:t>【愿景达成】</a:t>
            </a:r>
          </a:p>
          <a:p>
            <a:r>
              <a:rPr lang="zh-CN" altLang="zh-CN" sz="1400" dirty="0" smtClean="0">
                <a:latin typeface="宋体" pitchFamily="2" charset="-122"/>
              </a:rPr>
              <a:t>爱祖国有信仰。从我做起，从小事做起，从现在做起，展学子风采，做一名爱国守法的现代公民。</a:t>
            </a:r>
          </a:p>
          <a:p>
            <a:endParaRPr lang="en-US" altLang="zh-CN" sz="1400" dirty="0" smtClean="0">
              <a:solidFill>
                <a:srgbClr val="FF0000"/>
              </a:solidFill>
              <a:latin typeface="宋体" pitchFamily="2" charset="-122"/>
            </a:endParaRPr>
          </a:p>
          <a:p>
            <a:r>
              <a:rPr lang="zh-CN" altLang="zh-CN" sz="1400" dirty="0" smtClean="0">
                <a:solidFill>
                  <a:srgbClr val="FF0000"/>
                </a:solidFill>
                <a:latin typeface="宋体" pitchFamily="2" charset="-122"/>
              </a:rPr>
              <a:t>【践行清单】</a:t>
            </a:r>
          </a:p>
          <a:p>
            <a:r>
              <a:rPr lang="en-US" altLang="zh-CN" sz="1400" dirty="0" smtClean="0">
                <a:latin typeface="宋体" pitchFamily="2" charset="-122"/>
              </a:rPr>
              <a:t>1.</a:t>
            </a:r>
            <a:r>
              <a:rPr lang="zh-CN" altLang="zh-CN" sz="1400" dirty="0" smtClean="0">
                <a:latin typeface="宋体" pitchFamily="2" charset="-122"/>
              </a:rPr>
              <a:t>“五星红旗我为你骄傲” ——升旗仪式活动；</a:t>
            </a:r>
          </a:p>
          <a:p>
            <a:r>
              <a:rPr lang="en-US" altLang="zh-CN" sz="1400" dirty="0" smtClean="0">
                <a:latin typeface="宋体" pitchFamily="2" charset="-122"/>
              </a:rPr>
              <a:t>2.</a:t>
            </a:r>
            <a:r>
              <a:rPr lang="zh-CN" altLang="zh-CN" sz="1400" dirty="0" smtClean="0">
                <a:latin typeface="宋体" pitchFamily="2" charset="-122"/>
              </a:rPr>
              <a:t>“祖国我为你歌唱</a:t>
            </a:r>
            <a:r>
              <a:rPr lang="en-US" altLang="zh-CN" sz="1400" dirty="0" smtClean="0">
                <a:latin typeface="宋体" pitchFamily="2" charset="-122"/>
              </a:rPr>
              <a:t>” </a:t>
            </a:r>
            <a:r>
              <a:rPr lang="zh-CN" altLang="zh-CN" sz="1400" dirty="0" smtClean="0">
                <a:latin typeface="宋体" pitchFamily="2" charset="-122"/>
              </a:rPr>
              <a:t>——“一二˙九大合唱”活动；</a:t>
            </a:r>
          </a:p>
          <a:p>
            <a:r>
              <a:rPr lang="en-US" altLang="zh-CN" sz="1400" dirty="0" smtClean="0">
                <a:latin typeface="宋体" pitchFamily="2" charset="-122"/>
              </a:rPr>
              <a:t>3.</a:t>
            </a:r>
            <a:r>
              <a:rPr lang="zh-CN" altLang="zh-CN" sz="1400" dirty="0" smtClean="0">
                <a:latin typeface="宋体" pitchFamily="2" charset="-122"/>
              </a:rPr>
              <a:t>祭扫烈士陵园活动；</a:t>
            </a:r>
          </a:p>
          <a:p>
            <a:r>
              <a:rPr lang="en-US" altLang="zh-CN" sz="1400" dirty="0" smtClean="0">
                <a:latin typeface="宋体" pitchFamily="2" charset="-122"/>
              </a:rPr>
              <a:t>4.</a:t>
            </a:r>
            <a:r>
              <a:rPr lang="zh-CN" altLang="zh-CN" sz="1400" dirty="0" smtClean="0">
                <a:latin typeface="宋体" pitchFamily="2" charset="-122"/>
              </a:rPr>
              <a:t>法治课间餐活动；</a:t>
            </a:r>
          </a:p>
          <a:p>
            <a:r>
              <a:rPr lang="en-US" altLang="zh-CN" sz="1400" dirty="0" smtClean="0">
                <a:latin typeface="宋体" pitchFamily="2" charset="-122"/>
              </a:rPr>
              <a:t>5.</a:t>
            </a:r>
            <a:r>
              <a:rPr lang="zh-CN" altLang="zh-CN" sz="1400" dirty="0" smtClean="0">
                <a:latin typeface="宋体" pitchFamily="2" charset="-122"/>
              </a:rPr>
              <a:t>“班班有歌声”爱国歌曲大家唱活动；</a:t>
            </a:r>
          </a:p>
          <a:p>
            <a:r>
              <a:rPr lang="en-US" altLang="zh-CN" sz="1400" dirty="0" smtClean="0">
                <a:latin typeface="宋体" pitchFamily="2" charset="-122"/>
              </a:rPr>
              <a:t>6.</a:t>
            </a:r>
            <a:r>
              <a:rPr lang="zh-CN" altLang="zh-CN" sz="1400" dirty="0" smtClean="0">
                <a:latin typeface="宋体" pitchFamily="2" charset="-122"/>
              </a:rPr>
              <a:t>爱国守法主题电影赏析活动；</a:t>
            </a:r>
          </a:p>
          <a:p>
            <a:r>
              <a:rPr lang="en-US" altLang="zh-CN" sz="1400" dirty="0" smtClean="0">
                <a:latin typeface="宋体" pitchFamily="2" charset="-122"/>
              </a:rPr>
              <a:t>7.</a:t>
            </a:r>
            <a:r>
              <a:rPr lang="zh-CN" altLang="zh-CN" sz="1400" dirty="0" smtClean="0">
                <a:latin typeface="宋体" pitchFamily="2" charset="-122"/>
              </a:rPr>
              <a:t>模拟法庭活动；</a:t>
            </a:r>
          </a:p>
          <a:p>
            <a:r>
              <a:rPr lang="en-US" altLang="zh-CN" sz="1400" dirty="0" smtClean="0">
                <a:latin typeface="宋体" pitchFamily="2" charset="-122"/>
              </a:rPr>
              <a:t>8.</a:t>
            </a:r>
            <a:r>
              <a:rPr lang="zh-CN" altLang="zh-CN" sz="1400" dirty="0" smtClean="0">
                <a:latin typeface="宋体" pitchFamily="2" charset="-122"/>
              </a:rPr>
              <a:t>消防、地震疏散演练活动。</a:t>
            </a:r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2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素养模块二：爱感恩有素养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【概念内涵】</a:t>
            </a:r>
          </a:p>
          <a:p>
            <a:r>
              <a:rPr lang="zh-CN" altLang="zh-CN" sz="1600" dirty="0" smtClean="0"/>
              <a:t>爱感恩有素养。学生应尊师孝亲，友善待人；诚实守信，言行一致；知错就改，见贤思齐。</a:t>
            </a:r>
          </a:p>
          <a:p>
            <a:endParaRPr lang="en-US" altLang="zh-CN" sz="1400" dirty="0" smtClean="0"/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【愿景达成】</a:t>
            </a:r>
          </a:p>
          <a:p>
            <a:r>
              <a:rPr lang="zh-CN" altLang="zh-CN" sz="1600" dirty="0" smtClean="0"/>
              <a:t>爱感恩有素养。青年学生认真践行社会主义核心价值观，成为传承中华优秀文化传统和时代特色的高素质文明人。</a:t>
            </a:r>
          </a:p>
          <a:p>
            <a:endParaRPr lang="en-US" altLang="zh-CN" sz="1400" dirty="0" smtClean="0"/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【践行清单】</a:t>
            </a:r>
          </a:p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组织“感恩有你”文艺演出；</a:t>
            </a:r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征集</a:t>
            </a:r>
            <a:r>
              <a:rPr lang="en-US" altLang="zh-CN" sz="1600" dirty="0" smtClean="0"/>
              <a:t>“</a:t>
            </a:r>
            <a:r>
              <a:rPr lang="zh-CN" altLang="zh-CN" sz="1600" dirty="0" smtClean="0"/>
              <a:t>感恩箴言</a:t>
            </a:r>
            <a:r>
              <a:rPr lang="en-US" altLang="zh-CN" sz="1600" dirty="0" smtClean="0"/>
              <a:t>”</a:t>
            </a:r>
            <a:r>
              <a:rPr lang="zh-CN" altLang="zh-CN" sz="1600" dirty="0" smtClean="0"/>
              <a:t>活动；</a:t>
            </a:r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开展“感恩父母，为父母敬一杯茶”活动；</a:t>
            </a:r>
          </a:p>
          <a:p>
            <a:r>
              <a:rPr lang="en-US" altLang="zh-CN" sz="1600" dirty="0" smtClean="0"/>
              <a:t>4.</a:t>
            </a:r>
            <a:r>
              <a:rPr lang="zh-CN" altLang="zh-CN" sz="1600" dirty="0" smtClean="0"/>
              <a:t>敬老院的笑声；</a:t>
            </a:r>
          </a:p>
          <a:p>
            <a:r>
              <a:rPr lang="en-US" altLang="zh-CN" sz="1600" dirty="0" smtClean="0"/>
              <a:t>5.</a:t>
            </a:r>
            <a:r>
              <a:rPr lang="zh-CN" altLang="zh-CN" sz="1600" dirty="0" smtClean="0"/>
              <a:t>同在一片蓝天下——特殊学校慰问演出。</a:t>
            </a:r>
          </a:p>
          <a:p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2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素养模块三：爱集体有规章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【概念内涵】</a:t>
            </a:r>
          </a:p>
          <a:p>
            <a:r>
              <a:rPr lang="en-US" altLang="zh-CN" sz="1600" dirty="0" smtClean="0"/>
              <a:t>       </a:t>
            </a:r>
            <a:r>
              <a:rPr lang="zh-CN" altLang="zh-CN" sz="1600" dirty="0" smtClean="0"/>
              <a:t>爱集体有规章。一个和谐的集体，必须要有制度来保障。有凝聚力的集体的形成，</a:t>
            </a:r>
            <a:endParaRPr lang="en-US" altLang="zh-CN" sz="1600" dirty="0" smtClean="0"/>
          </a:p>
          <a:p>
            <a:r>
              <a:rPr lang="en-US" altLang="zh-CN" sz="1600" dirty="0" smtClean="0"/>
              <a:t>  </a:t>
            </a:r>
            <a:r>
              <a:rPr lang="zh-CN" altLang="zh-CN" sz="1600" dirty="0" smtClean="0"/>
              <a:t>离不开每一名成员的守纪和奉献。</a:t>
            </a:r>
          </a:p>
          <a:p>
            <a:endParaRPr lang="en-US" altLang="zh-CN" sz="1400" dirty="0" smtClean="0"/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【愿景达成】</a:t>
            </a:r>
          </a:p>
          <a:p>
            <a:r>
              <a:rPr lang="en-US" altLang="zh-CN" sz="1600" dirty="0" smtClean="0"/>
              <a:t>       </a:t>
            </a:r>
            <a:r>
              <a:rPr lang="zh-CN" altLang="zh-CN" sz="1600" dirty="0" smtClean="0"/>
              <a:t>爱集体有规章。集体的每一位成员都主动关心、爱护集体，共同遵守集体制度，维护集体利益，让集体成为让人依恋的大家庭。</a:t>
            </a:r>
          </a:p>
          <a:p>
            <a:endParaRPr lang="en-US" altLang="zh-CN" sz="1400" dirty="0" smtClean="0"/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【践行项目】</a:t>
            </a:r>
          </a:p>
          <a:p>
            <a:r>
              <a:rPr lang="en-US" altLang="zh-CN" sz="1600" dirty="0" smtClean="0"/>
              <a:t>     1.</a:t>
            </a:r>
            <a:r>
              <a:rPr lang="zh-CN" altLang="zh-CN" sz="1600" dirty="0" smtClean="0"/>
              <a:t>我们都有一个名字叫“</a:t>
            </a:r>
            <a:r>
              <a:rPr lang="en-US" altLang="zh-CN" sz="1600" dirty="0" smtClean="0"/>
              <a:t>xxx</a:t>
            </a:r>
            <a:r>
              <a:rPr lang="zh-CN" altLang="zh-CN" sz="1600" dirty="0" smtClean="0"/>
              <a:t>班” ——班级布置</a:t>
            </a:r>
            <a:r>
              <a:rPr lang="en-US" altLang="zh-CN" sz="1600" dirty="0" smtClean="0"/>
              <a:t>PK</a:t>
            </a:r>
            <a:r>
              <a:rPr lang="zh-CN" altLang="zh-CN" sz="1600" dirty="0" smtClean="0"/>
              <a:t>赛；</a:t>
            </a:r>
          </a:p>
          <a:p>
            <a:r>
              <a:rPr lang="en-US" altLang="zh-CN" sz="1600" dirty="0" smtClean="0"/>
              <a:t>     2.</a:t>
            </a:r>
            <a:r>
              <a:rPr lang="zh-CN" altLang="zh-CN" sz="1600" dirty="0" smtClean="0"/>
              <a:t>宿舍——我们共同的家；</a:t>
            </a:r>
          </a:p>
          <a:p>
            <a:r>
              <a:rPr lang="en-US" altLang="zh-CN" sz="1600" dirty="0" smtClean="0"/>
              <a:t>     3.</a:t>
            </a:r>
            <a:r>
              <a:rPr lang="zh-CN" altLang="zh-CN" sz="1600" dirty="0" smtClean="0"/>
              <a:t>我为班级添光彩</a:t>
            </a:r>
            <a:r>
              <a:rPr lang="en-US" altLang="zh-CN" sz="1600" dirty="0" smtClean="0"/>
              <a:t>(</a:t>
            </a:r>
            <a:r>
              <a:rPr lang="zh-CN" altLang="zh-CN" sz="1600" dirty="0" smtClean="0"/>
              <a:t>班级“千分自”均分达</a:t>
            </a:r>
            <a:r>
              <a:rPr lang="en-US" altLang="zh-CN" sz="1600" dirty="0" smtClean="0"/>
              <a:t>800</a:t>
            </a:r>
            <a:r>
              <a:rPr lang="zh-CN" altLang="zh-CN" sz="1600" dirty="0" smtClean="0"/>
              <a:t>分</a:t>
            </a:r>
            <a:r>
              <a:rPr lang="en-US" altLang="zh-CN" sz="1600" dirty="0" smtClean="0"/>
              <a:t>)</a:t>
            </a:r>
            <a:r>
              <a:rPr lang="zh-CN" altLang="zh-CN" sz="1600" dirty="0" smtClean="0"/>
              <a:t>；</a:t>
            </a:r>
          </a:p>
          <a:p>
            <a:r>
              <a:rPr lang="en-US" altLang="zh-CN" sz="1600" dirty="0" smtClean="0"/>
              <a:t>     4</a:t>
            </a:r>
            <a:r>
              <a:rPr lang="zh-CN" altLang="zh-CN" sz="1600" dirty="0" smtClean="0"/>
              <a:t>．团队拓展活动。</a:t>
            </a:r>
          </a:p>
          <a:p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2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素养模块四：爱诚信有担当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【概念内涵】</a:t>
            </a:r>
          </a:p>
          <a:p>
            <a:r>
              <a:rPr lang="en-US" altLang="zh-CN" sz="1600" dirty="0" smtClean="0"/>
              <a:t>      </a:t>
            </a:r>
            <a:r>
              <a:rPr lang="zh-CN" altLang="zh-CN" sz="1600" dirty="0" smtClean="0"/>
              <a:t>爱诚信有担当。诚信是立人之本，就是说老实话、办老实事、做老实人。青年学生处理各种关系必须有诺必践。</a:t>
            </a:r>
          </a:p>
          <a:p>
            <a:endParaRPr lang="en-US" altLang="zh-CN" sz="1100" dirty="0" smtClean="0">
              <a:solidFill>
                <a:srgbClr val="FF0000"/>
              </a:solidFill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【愿景达成】</a:t>
            </a:r>
          </a:p>
          <a:p>
            <a:r>
              <a:rPr lang="en-US" altLang="zh-CN" sz="1600" dirty="0" smtClean="0"/>
              <a:t>       </a:t>
            </a:r>
            <a:r>
              <a:rPr lang="zh-CN" altLang="zh-CN" sz="1600" dirty="0" smtClean="0"/>
              <a:t>爱诚信有担当。当代学生应重在实践，贵在积累；为人要严，做人要实；遵守诺言，勇于担当，做诚信之人。</a:t>
            </a:r>
          </a:p>
          <a:p>
            <a:endParaRPr lang="en-US" altLang="zh-CN" sz="1100" dirty="0" smtClean="0">
              <a:solidFill>
                <a:srgbClr val="FF0000"/>
              </a:solidFill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【践行清单】</a:t>
            </a:r>
          </a:p>
          <a:p>
            <a:r>
              <a:rPr lang="en-US" altLang="zh-CN" sz="1600" dirty="0" smtClean="0"/>
              <a:t>    1.</a:t>
            </a:r>
            <a:r>
              <a:rPr lang="zh-CN" altLang="zh-CN" sz="1600" dirty="0" smtClean="0"/>
              <a:t>“练精湛技能，做诚信学生”主题教育签约活动；</a:t>
            </a:r>
          </a:p>
          <a:p>
            <a:r>
              <a:rPr lang="en-US" altLang="zh-CN" sz="1600" dirty="0" smtClean="0"/>
              <a:t>    2.</a:t>
            </a:r>
            <a:r>
              <a:rPr lang="zh-CN" altLang="zh-CN" sz="1600" dirty="0" smtClean="0"/>
              <a:t>以“诚实守信”为主题内容的硬笔书法比赛；</a:t>
            </a:r>
          </a:p>
          <a:p>
            <a:r>
              <a:rPr lang="en-US" altLang="zh-CN" sz="1600" dirty="0" smtClean="0"/>
              <a:t>    3.</a:t>
            </a:r>
            <a:r>
              <a:rPr lang="zh-CN" altLang="zh-CN" sz="1600" dirty="0" smtClean="0"/>
              <a:t>“爱诚实有自信”情境剧活动；</a:t>
            </a:r>
          </a:p>
          <a:p>
            <a:r>
              <a:rPr lang="en-US" altLang="zh-CN" sz="1600" dirty="0" smtClean="0"/>
              <a:t>    4.</a:t>
            </a:r>
            <a:r>
              <a:rPr lang="zh-CN" altLang="zh-CN" sz="1600" dirty="0" smtClean="0"/>
              <a:t>开展“最诚信的学生”网络票选活动；</a:t>
            </a:r>
          </a:p>
          <a:p>
            <a:r>
              <a:rPr lang="en-US" altLang="zh-CN" sz="1600" dirty="0" smtClean="0"/>
              <a:t>    5.</a:t>
            </a:r>
            <a:r>
              <a:rPr lang="zh-CN" altLang="zh-CN" sz="1600" dirty="0" smtClean="0"/>
              <a:t>“诚信”口号征集评选大赛；</a:t>
            </a:r>
          </a:p>
          <a:p>
            <a:r>
              <a:rPr lang="en-US" altLang="zh-CN" sz="1600" dirty="0" smtClean="0"/>
              <a:t>    6.</a:t>
            </a:r>
            <a:r>
              <a:rPr lang="zh-CN" altLang="zh-CN" sz="1600" dirty="0" smtClean="0"/>
              <a:t>赏析《道德的力量》、《我真后悔说了慌》等诚实守信纪录片。</a:t>
            </a:r>
          </a:p>
          <a:p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7"/>
          <p:cNvGrpSpPr>
            <a:grpSpLocks/>
          </p:cNvGrpSpPr>
          <p:nvPr/>
        </p:nvGrpSpPr>
        <p:grpSpPr bwMode="auto">
          <a:xfrm>
            <a:off x="-914400" y="667338"/>
            <a:ext cx="3352800" cy="3275589"/>
            <a:chOff x="2312265" y="1869576"/>
            <a:chExt cx="1854306" cy="1854302"/>
          </a:xfrm>
        </p:grpSpPr>
        <p:grpSp>
          <p:nvGrpSpPr>
            <p:cNvPr id="7" name="组合 40"/>
            <p:cNvGrpSpPr/>
            <p:nvPr/>
          </p:nvGrpSpPr>
          <p:grpSpPr>
            <a:xfrm>
              <a:off x="2312265" y="1869576"/>
              <a:ext cx="1854306" cy="18543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7CD0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007CD0"/>
                  </a:solidFill>
                </a:endParaRPr>
              </a:p>
            </p:txBody>
          </p:sp>
        </p:grpSp>
        <p:sp>
          <p:nvSpPr>
            <p:cNvPr id="8" name="TextBox 29"/>
            <p:cNvSpPr txBox="1">
              <a:spLocks noChangeArrowheads="1"/>
            </p:cNvSpPr>
            <p:nvPr/>
          </p:nvSpPr>
          <p:spPr bwMode="auto">
            <a:xfrm>
              <a:off x="3143506" y="2381109"/>
              <a:ext cx="644854" cy="69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007CD0"/>
                  </a:solidFill>
                  <a:latin typeface="微软雅黑" pitchFamily="34" charset="-122"/>
                  <a:ea typeface="微软雅黑" pitchFamily="34" charset="-122"/>
                </a:rPr>
                <a:t>目</a:t>
              </a:r>
              <a:endParaRPr lang="en-US" altLang="zh-CN" sz="4000" b="1" dirty="0">
                <a:solidFill>
                  <a:srgbClr val="007CD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4000" b="1" dirty="0">
                  <a:solidFill>
                    <a:srgbClr val="007CD0"/>
                  </a:solidFill>
                  <a:latin typeface="微软雅黑" pitchFamily="34" charset="-122"/>
                  <a:ea typeface="微软雅黑" pitchFamily="34" charset="-122"/>
                </a:rPr>
                <a:t>录</a:t>
              </a:r>
            </a:p>
          </p:txBody>
        </p:sp>
      </p:grp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3048000" y="535192"/>
            <a:ext cx="5410200" cy="664958"/>
            <a:chOff x="0" y="0"/>
            <a:chExt cx="3408" cy="419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16" name="AutoShape 5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2" name="AutoShape 7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720" y="14"/>
              <a:ext cx="22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dirty="0" smtClean="0">
                  <a:ea typeface="黑体" pitchFamily="49" charset="-122"/>
                </a:rPr>
                <a:t>“护航教育”实施依据</a:t>
              </a:r>
              <a:endParaRPr lang="zh-CN" altLang="en-US" sz="2400" b="1" dirty="0">
                <a:ea typeface="黑体" pitchFamily="49" charset="-122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18" y="62"/>
              <a:ext cx="2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3048000" y="1428750"/>
            <a:ext cx="5410200" cy="664958"/>
            <a:chOff x="0" y="0"/>
            <a:chExt cx="3408" cy="419"/>
          </a:xfrm>
        </p:grpSpPr>
        <p:grpSp>
          <p:nvGrpSpPr>
            <p:cNvPr id="24" name="Group 1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8" name="AutoShape 13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9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0" name="AutoShape 15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720" y="14"/>
              <a:ext cx="22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dirty="0" smtClean="0">
                  <a:ea typeface="黑体" pitchFamily="49" charset="-122"/>
                </a:rPr>
                <a:t>“护航教育”内容解读</a:t>
              </a:r>
              <a:endParaRPr lang="zh-CN" altLang="en-US" sz="2400" dirty="0">
                <a:ea typeface="黑体" pitchFamily="49" charset="-122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18" y="62"/>
              <a:ext cx="2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31" name="Group 19"/>
          <p:cNvGrpSpPr>
            <a:grpSpLocks/>
          </p:cNvGrpSpPr>
          <p:nvPr/>
        </p:nvGrpSpPr>
        <p:grpSpPr bwMode="auto">
          <a:xfrm>
            <a:off x="3048000" y="2343150"/>
            <a:ext cx="5410200" cy="664958"/>
            <a:chOff x="0" y="0"/>
            <a:chExt cx="3408" cy="419"/>
          </a:xfrm>
        </p:grpSpPr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36" name="AutoShape 21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" name="AutoShap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720" y="14"/>
              <a:ext cx="22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dirty="0" smtClean="0">
                  <a:ea typeface="黑体" pitchFamily="49" charset="-122"/>
                </a:rPr>
                <a:t>“护航教育”实施保障</a:t>
              </a:r>
              <a:endParaRPr lang="zh-CN" altLang="en-US" sz="2400" b="1" dirty="0">
                <a:ea typeface="黑体" pitchFamily="49" charset="-122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118" y="62"/>
              <a:ext cx="2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3048000" y="3202192"/>
            <a:ext cx="5410200" cy="664958"/>
            <a:chOff x="0" y="0"/>
            <a:chExt cx="3408" cy="419"/>
          </a:xfrm>
        </p:grpSpPr>
        <p:grpSp>
          <p:nvGrpSpPr>
            <p:cNvPr id="40" name="Group 1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44" name="AutoShape 13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5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6" name="AutoShape 15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528" y="48"/>
              <a:ext cx="26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dirty="0" smtClean="0">
                  <a:ea typeface="黑体" pitchFamily="49" charset="-122"/>
                </a:rPr>
                <a:t>“护航教育”实施现状</a:t>
              </a:r>
              <a:endParaRPr lang="zh-CN" altLang="en-US" sz="2400" b="1" dirty="0">
                <a:ea typeface="黑体" pitchFamily="49" charset="-122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18" y="62"/>
              <a:ext cx="2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47" name="Group 19"/>
          <p:cNvGrpSpPr>
            <a:grpSpLocks/>
          </p:cNvGrpSpPr>
          <p:nvPr/>
        </p:nvGrpSpPr>
        <p:grpSpPr bwMode="auto">
          <a:xfrm>
            <a:off x="3048000" y="4040392"/>
            <a:ext cx="5410200" cy="664958"/>
            <a:chOff x="0" y="0"/>
            <a:chExt cx="3408" cy="419"/>
          </a:xfrm>
        </p:grpSpPr>
        <p:grpSp>
          <p:nvGrpSpPr>
            <p:cNvPr id="48" name="Group 20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52" name="AutoShape 21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3" name="AutoShap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4" name="AutoShape 23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Text Box 25"/>
            <p:cNvSpPr txBox="1">
              <a:spLocks noChangeArrowheads="1"/>
            </p:cNvSpPr>
            <p:nvPr/>
          </p:nvSpPr>
          <p:spPr bwMode="auto">
            <a:xfrm>
              <a:off x="720" y="14"/>
              <a:ext cx="22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dirty="0" smtClean="0">
                  <a:ea typeface="黑体" pitchFamily="49" charset="-122"/>
                </a:rPr>
                <a:t>“护航教育”愿景展望</a:t>
              </a:r>
              <a:endParaRPr lang="zh-CN" altLang="en-US" sz="2400" b="1" dirty="0">
                <a:ea typeface="黑体" pitchFamily="49" charset="-122"/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118" y="62"/>
              <a:ext cx="2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4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36881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2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素养模块五：爱奉献有志愿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【概念内涵】</a:t>
            </a:r>
          </a:p>
          <a:p>
            <a:r>
              <a:rPr lang="en-US" altLang="zh-CN" sz="1600" dirty="0" smtClean="0"/>
              <a:t>     </a:t>
            </a:r>
            <a:r>
              <a:rPr lang="zh-CN" altLang="zh-CN" sz="1600" dirty="0" smtClean="0"/>
              <a:t>爱奉献有志愿。青年学生在力所能及的前提下，不计任何物质报酬，利用自己所学知识、技能为他人为社会提供服务，发扬奉献、互助、进步的精神。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【愿景达成】</a:t>
            </a:r>
          </a:p>
          <a:p>
            <a:r>
              <a:rPr lang="en-US" altLang="zh-CN" sz="1600" dirty="0" smtClean="0"/>
              <a:t>    </a:t>
            </a:r>
            <a:r>
              <a:rPr lang="zh-CN" altLang="zh-CN" sz="1600" dirty="0" smtClean="0"/>
              <a:t>爱奉献有志愿。让学生在志愿服务中体会相互帮助的幸福，感受热心公益的快乐，从而提高道德修养，提升思想境界，增强心理素质，为毕业后融入社会奠定基础。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【践行清单】</a:t>
            </a:r>
          </a:p>
          <a:p>
            <a:r>
              <a:rPr lang="en-US" altLang="zh-CN" sz="1600" dirty="0" smtClean="0"/>
              <a:t>    1.</a:t>
            </a:r>
            <a:r>
              <a:rPr lang="zh-CN" altLang="zh-CN" sz="1600" dirty="0" smtClean="0"/>
              <a:t>“露一手” ——便民服务公益活动；</a:t>
            </a:r>
          </a:p>
          <a:p>
            <a:r>
              <a:rPr lang="en-US" altLang="zh-CN" sz="1600" dirty="0" smtClean="0"/>
              <a:t>    2.</a:t>
            </a:r>
            <a:r>
              <a:rPr lang="zh-CN" altLang="zh-CN" sz="1600" dirty="0" smtClean="0"/>
              <a:t>“我奉献，我快乐” ——志愿者活动</a:t>
            </a:r>
            <a:r>
              <a:rPr lang="en-US" altLang="zh-CN" sz="1600" dirty="0" smtClean="0"/>
              <a:t>(</a:t>
            </a:r>
            <a:r>
              <a:rPr lang="zh-CN" altLang="zh-CN" sz="1600" dirty="0" smtClean="0"/>
              <a:t>社区、车站、敬老院</a:t>
            </a:r>
            <a:r>
              <a:rPr lang="en-US" altLang="zh-CN" sz="1600" dirty="0" smtClean="0"/>
              <a:t>)</a:t>
            </a:r>
            <a:endParaRPr lang="zh-CN" altLang="zh-CN" sz="1600" dirty="0" smtClean="0"/>
          </a:p>
          <a:p>
            <a:r>
              <a:rPr lang="en-US" altLang="zh-CN" sz="1600" dirty="0" smtClean="0"/>
              <a:t>    3.</a:t>
            </a:r>
            <a:r>
              <a:rPr lang="zh-CN" altLang="zh-CN" sz="1600" dirty="0" smtClean="0"/>
              <a:t>“小老师”来了——走进特殊学校或其他小学、幼儿园开展支教活动；</a:t>
            </a:r>
          </a:p>
          <a:p>
            <a:r>
              <a:rPr lang="en-US" altLang="zh-CN" sz="1600" dirty="0" smtClean="0"/>
              <a:t>    4.</a:t>
            </a:r>
            <a:r>
              <a:rPr lang="zh-CN" altLang="zh-CN" sz="1600" dirty="0" smtClean="0"/>
              <a:t>“环保我先行” ——植树节义务植树活动；</a:t>
            </a:r>
          </a:p>
          <a:p>
            <a:r>
              <a:rPr lang="en-US" altLang="zh-CN" sz="1600" dirty="0" smtClean="0"/>
              <a:t>    5.</a:t>
            </a:r>
            <a:r>
              <a:rPr lang="zh-CN" altLang="zh-CN" sz="1600" dirty="0" smtClean="0"/>
              <a:t>“守护生命” ——交通秩序体验活动；</a:t>
            </a:r>
          </a:p>
          <a:p>
            <a:r>
              <a:rPr lang="en-US" altLang="zh-CN" sz="1600" dirty="0" smtClean="0"/>
              <a:t>    6.</a:t>
            </a:r>
            <a:r>
              <a:rPr lang="zh-CN" altLang="zh-CN" sz="1600" dirty="0" smtClean="0"/>
              <a:t>“热血勇士” ——义务献血或献血宣传活动；</a:t>
            </a:r>
          </a:p>
          <a:p>
            <a:r>
              <a:rPr lang="en-US" altLang="zh-CN" sz="1600" dirty="0" smtClean="0"/>
              <a:t>    7.</a:t>
            </a:r>
            <a:r>
              <a:rPr lang="zh-CN" altLang="zh-CN" sz="1600" dirty="0" smtClean="0"/>
              <a:t>“相亲相爱的一家人” ——捐助活动。</a:t>
            </a:r>
          </a:p>
          <a:p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2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素养模块六：爱文明有形象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【概念内涵】</a:t>
            </a:r>
          </a:p>
          <a:p>
            <a:r>
              <a:rPr lang="zh-CN" altLang="zh-CN" sz="1600" dirty="0" smtClean="0"/>
              <a:t>爱文明有形象。青年学生应注重思想道德、社会风尚、理想</a:t>
            </a:r>
            <a:r>
              <a:rPr lang="en-US" altLang="zh-CN" sz="1600" dirty="0" err="1" smtClean="0">
                <a:hlinkClick r:id="rId2"/>
              </a:rPr>
              <a:t>情操</a:t>
            </a:r>
            <a:r>
              <a:rPr lang="zh-CN" altLang="zh-CN" sz="1600" dirty="0" smtClean="0"/>
              <a:t>、组织纪律、行为习惯、语言服饰等方面的修养提升。</a:t>
            </a:r>
          </a:p>
          <a:p>
            <a:endParaRPr lang="en-US" altLang="zh-CN" sz="1100" dirty="0" smtClean="0">
              <a:solidFill>
                <a:srgbClr val="FF0000"/>
              </a:solidFill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【愿景达成】</a:t>
            </a:r>
          </a:p>
          <a:p>
            <a:r>
              <a:rPr lang="zh-CN" altLang="zh-CN" sz="1600" dirty="0" smtClean="0"/>
              <a:t>爱文明有形象。学生通过活动培育情感，塑造人格，成为人格完善、礼仪规范、形象气质俱佳的好学生，好公民。</a:t>
            </a:r>
          </a:p>
          <a:p>
            <a:endParaRPr lang="en-US" altLang="zh-CN" sz="1100" dirty="0" smtClean="0">
              <a:solidFill>
                <a:srgbClr val="FF0000"/>
              </a:solidFill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【践行清单】</a:t>
            </a:r>
          </a:p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“校花校草”选秀大赛；</a:t>
            </a:r>
          </a:p>
          <a:p>
            <a:r>
              <a:rPr lang="en-US" altLang="zh-CN" sz="1600" dirty="0" smtClean="0"/>
              <a:t>2. </a:t>
            </a:r>
            <a:r>
              <a:rPr lang="zh-CN" altLang="zh-CN" sz="1600" dirty="0" smtClean="0"/>
              <a:t>校园“魅力之星”票选活动；</a:t>
            </a:r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“权利和义务” ——十八岁成人礼；</a:t>
            </a:r>
          </a:p>
          <a:p>
            <a:r>
              <a:rPr lang="en-US" altLang="zh-CN" sz="1600" dirty="0" smtClean="0"/>
              <a:t>4. </a:t>
            </a:r>
            <a:r>
              <a:rPr lang="zh-CN" altLang="zh-CN" sz="1600" dirty="0" smtClean="0"/>
              <a:t>我们的“家训、家风” ——诵读经典。</a:t>
            </a:r>
          </a:p>
          <a:p>
            <a:endParaRPr lang="zh-CN" altLang="zh-CN" sz="1600" dirty="0" smtClean="0"/>
          </a:p>
          <a:p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2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素养模块七：爱学习有专长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【概念内涵】</a:t>
            </a:r>
          </a:p>
          <a:p>
            <a:r>
              <a:rPr lang="zh-CN" altLang="zh-CN" sz="1600" dirty="0" smtClean="0"/>
              <a:t>爱学习有专长。青年学生应有勤于思考、善于探索、不断创新的精神，养成刻苦学习的好习惯，使他们享受学习带来的快乐，并在自身专业领域具备一定的竞争能力。</a:t>
            </a:r>
          </a:p>
          <a:p>
            <a:endParaRPr lang="en-US" altLang="zh-CN" sz="1000" dirty="0" smtClean="0">
              <a:solidFill>
                <a:srgbClr val="FF0000"/>
              </a:solidFill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【愿景达成】</a:t>
            </a:r>
          </a:p>
          <a:p>
            <a:r>
              <a:rPr lang="zh-CN" altLang="zh-CN" sz="1600" dirty="0" smtClean="0"/>
              <a:t>爱学习有专长。培育青年学生精益求精的“工匠精神”，掌握知识本领，身怀一技之长，为国家建设提供职业人才支撑。</a:t>
            </a:r>
          </a:p>
          <a:p>
            <a:endParaRPr lang="en-US" altLang="zh-CN" sz="1000" dirty="0" smtClean="0">
              <a:solidFill>
                <a:srgbClr val="FF0000"/>
              </a:solidFill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【践行清单】</a:t>
            </a:r>
          </a:p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校园“智多星”风采展示；</a:t>
            </a:r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争做“全能王” ——课堂知识拓展，组织课外兴趣小组；</a:t>
            </a:r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“大国工匠”从这里起跑——学生专业技能大赛；</a:t>
            </a:r>
          </a:p>
          <a:p>
            <a:r>
              <a:rPr lang="en-US" altLang="zh-CN" sz="1600" dirty="0" smtClean="0"/>
              <a:t>4.</a:t>
            </a:r>
            <a:r>
              <a:rPr lang="zh-CN" altLang="zh-CN" sz="1600" dirty="0" smtClean="0"/>
              <a:t>“领先一步，夺得先机” ——创新比赛；</a:t>
            </a:r>
          </a:p>
          <a:p>
            <a:r>
              <a:rPr lang="en-US" altLang="zh-CN" sz="1600" dirty="0" smtClean="0"/>
              <a:t>5.</a:t>
            </a:r>
            <a:r>
              <a:rPr lang="zh-CN" altLang="zh-CN" sz="1600" dirty="0" smtClean="0"/>
              <a:t>“永远的王者” ——“学霸”风采展示；</a:t>
            </a:r>
          </a:p>
          <a:p>
            <a:r>
              <a:rPr lang="en-US" altLang="zh-CN" sz="1600" dirty="0" smtClean="0"/>
              <a:t>6.</a:t>
            </a:r>
            <a:r>
              <a:rPr lang="zh-CN" altLang="zh-CN" sz="1600" dirty="0" smtClean="0"/>
              <a:t>我是“主讲人” ——专业知识拓展。</a:t>
            </a:r>
          </a:p>
          <a:p>
            <a:endParaRPr lang="zh-CN" altLang="zh-CN" sz="1600" dirty="0" smtClean="0"/>
          </a:p>
          <a:p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2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素养模块八：爱规划有梦想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【概念内涵】</a:t>
            </a:r>
          </a:p>
          <a:p>
            <a:r>
              <a:rPr lang="zh-CN" altLang="zh-CN" sz="1600" dirty="0" smtClean="0"/>
              <a:t>爱规划有梦想。青年学生为实现梦想做好人生规划，要学会把握时机，把握机会，把握当下，从而创造未来。</a:t>
            </a:r>
          </a:p>
          <a:p>
            <a:endParaRPr lang="en-US" altLang="zh-CN" sz="1000" dirty="0" smtClean="0">
              <a:solidFill>
                <a:srgbClr val="FF0000"/>
              </a:solidFill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【愿景达成】</a:t>
            </a:r>
          </a:p>
          <a:p>
            <a:r>
              <a:rPr lang="zh-CN" altLang="zh-CN" sz="1600" dirty="0" smtClean="0"/>
              <a:t>爱规划有梦想。青年学生通过学习，根据兴趣爱好，结合社会和自身实际情况，科学规划职业目标，并为此不懈努力，实现梦想。</a:t>
            </a:r>
          </a:p>
          <a:p>
            <a:endParaRPr lang="en-US" altLang="zh-CN" sz="1000" dirty="0" smtClean="0">
              <a:solidFill>
                <a:srgbClr val="FF0000"/>
              </a:solidFill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【践行清单】</a:t>
            </a:r>
          </a:p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“我的人生我设计” ——职业生涯规划设计比赛；</a:t>
            </a:r>
          </a:p>
          <a:p>
            <a:r>
              <a:rPr lang="en-US" altLang="zh-CN" sz="1600" dirty="0" smtClean="0"/>
              <a:t>2</a:t>
            </a:r>
            <a:r>
              <a:rPr lang="zh-CN" altLang="zh-CN" sz="1600" dirty="0" smtClean="0"/>
              <a:t>．“我的人生我做主”或“我的未来不是梦” ——出彩人生实力比拼；</a:t>
            </a:r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“学弟学妹——让我对你说”优秀毕业生经验分享。</a:t>
            </a:r>
          </a:p>
          <a:p>
            <a:endParaRPr lang="zh-CN" altLang="zh-CN" sz="1600" dirty="0" smtClean="0"/>
          </a:p>
          <a:p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2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素养模块九：爱阅读有涵养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【概念内涵】</a:t>
            </a:r>
          </a:p>
          <a:p>
            <a:r>
              <a:rPr lang="zh-CN" altLang="zh-CN" sz="1600" dirty="0" smtClean="0"/>
              <a:t>爱阅读有涵养。阅读是对某一知识或现象的理解、领悟、吸收、鉴赏、评价和探究的思维过程。青年学生通过阅读增长见识、吸取教训，丰富人生素养，树立正确的价值观。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【愿景达成】</a:t>
            </a:r>
          </a:p>
          <a:p>
            <a:r>
              <a:rPr lang="zh-CN" altLang="zh-CN" sz="1600" dirty="0" smtClean="0"/>
              <a:t>爱阅读有涵养。青年学生通过阅读，亲近书本，学会读书，成为品行高洁，学识渊博的读书人。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【践行清单】</a:t>
            </a:r>
          </a:p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“百家讲坛”、“阅读与欣赏”；</a:t>
            </a:r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“我讲你猜” ——汉字书写大赛；</a:t>
            </a:r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阅读分享——班级小讲台活动；</a:t>
            </a:r>
          </a:p>
          <a:p>
            <a:r>
              <a:rPr lang="en-US" altLang="zh-CN" sz="1600" dirty="0" smtClean="0"/>
              <a:t>4.</a:t>
            </a:r>
            <a:r>
              <a:rPr lang="zh-CN" altLang="zh-CN" sz="1600" dirty="0" smtClean="0"/>
              <a:t>我为“乐”狂——音乐赏析；</a:t>
            </a:r>
          </a:p>
          <a:p>
            <a:r>
              <a:rPr lang="en-US" altLang="zh-CN" sz="1600" dirty="0" smtClean="0"/>
              <a:t>5.</a:t>
            </a:r>
            <a:r>
              <a:rPr lang="zh-CN" altLang="zh-CN" sz="1600" dirty="0" smtClean="0"/>
              <a:t>校园小剧场——经典诗歌朗诵；</a:t>
            </a:r>
          </a:p>
          <a:p>
            <a:r>
              <a:rPr lang="en-US" altLang="zh-CN" sz="1600" dirty="0" smtClean="0"/>
              <a:t>6.</a:t>
            </a:r>
            <a:r>
              <a:rPr lang="zh-CN" altLang="zh-CN" sz="1600" dirty="0" smtClean="0"/>
              <a:t>《朗读者》等优秀电视节目赏析活动；</a:t>
            </a:r>
          </a:p>
          <a:p>
            <a:r>
              <a:rPr lang="en-US" altLang="zh-CN" sz="1600" dirty="0" smtClean="0"/>
              <a:t>7.</a:t>
            </a:r>
            <a:r>
              <a:rPr lang="zh-CN" altLang="zh-CN" sz="1600" dirty="0" smtClean="0"/>
              <a:t>舞林大会，舞动青春——舞蹈表演或比赛；</a:t>
            </a:r>
          </a:p>
          <a:p>
            <a:r>
              <a:rPr lang="en-US" altLang="zh-CN" sz="1600" dirty="0" smtClean="0"/>
              <a:t>8.</a:t>
            </a:r>
            <a:r>
              <a:rPr lang="zh-CN" altLang="zh-CN" sz="1600" dirty="0" smtClean="0"/>
              <a:t>调色板——书画比赛。</a:t>
            </a:r>
          </a:p>
          <a:p>
            <a:endParaRPr lang="zh-CN" altLang="zh-CN" sz="1600" dirty="0" smtClean="0"/>
          </a:p>
          <a:p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2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素养模块十：爱创业有志向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【概念内涵】</a:t>
            </a:r>
          </a:p>
          <a:p>
            <a:r>
              <a:rPr lang="zh-CN" altLang="zh-CN" sz="1600" dirty="0" smtClean="0"/>
              <a:t>爱创业有志向。青年学生有创业的志向，利用所学专业知识对某一项目开展创业孵化或进行创业实践的活动，实现自我价值，服务大众，造福社会。</a:t>
            </a:r>
          </a:p>
          <a:p>
            <a:endParaRPr lang="en-US" altLang="zh-CN" sz="1000" dirty="0" smtClean="0">
              <a:solidFill>
                <a:srgbClr val="FF0000"/>
              </a:solidFill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【愿景达成】</a:t>
            </a:r>
          </a:p>
          <a:p>
            <a:r>
              <a:rPr lang="zh-CN" altLang="zh-CN" sz="1600" dirty="0" smtClean="0"/>
              <a:t>爱创业有志向。培育学生职业意识、职业能力及职业精神，促进学生主动就业和积极创业，使其更加适合经济社会发展的需求。</a:t>
            </a:r>
          </a:p>
          <a:p>
            <a:endParaRPr lang="en-US" altLang="zh-CN" sz="1000" dirty="0" smtClean="0">
              <a:solidFill>
                <a:srgbClr val="FF0000"/>
              </a:solidFill>
            </a:endParaRP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【践行清单】</a:t>
            </a:r>
          </a:p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“流自己的汗”，吃自己的饭——寒暑假社会实践活动；</a:t>
            </a:r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“职场，我来了” ——模拟招聘活动；</a:t>
            </a:r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“牛力小试” ——顶岗实习、工学交替；</a:t>
            </a:r>
          </a:p>
          <a:p>
            <a:r>
              <a:rPr lang="en-US" altLang="zh-CN" sz="1600" dirty="0" smtClean="0"/>
              <a:t>4.</a:t>
            </a:r>
            <a:r>
              <a:rPr lang="zh-CN" altLang="zh-CN" sz="1600" dirty="0" smtClean="0"/>
              <a:t>创客大讲堂——创业经验、知识讲座。</a:t>
            </a:r>
          </a:p>
          <a:p>
            <a:endParaRPr lang="zh-CN" altLang="zh-CN" sz="1600" dirty="0" smtClean="0"/>
          </a:p>
          <a:p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67544" y="895350"/>
            <a:ext cx="8280920" cy="396240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grpSp>
        <p:nvGrpSpPr>
          <p:cNvPr id="2" name="组合 18"/>
          <p:cNvGrpSpPr/>
          <p:nvPr/>
        </p:nvGrpSpPr>
        <p:grpSpPr>
          <a:xfrm>
            <a:off x="664817" y="590550"/>
            <a:ext cx="1544983" cy="532255"/>
            <a:chOff x="2464822" y="809238"/>
            <a:chExt cx="1859969" cy="608493"/>
          </a:xfrm>
          <a:solidFill>
            <a:srgbClr val="0070C0"/>
          </a:solidFill>
        </p:grpSpPr>
        <p:sp>
          <p:nvSpPr>
            <p:cNvPr id="32" name="圆角矩形 31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471857" y="925011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模块解读</a:t>
              </a:r>
              <a:endParaRPr lang="zh-CN" altLang="en-US" sz="20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1123950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素养模块十一：爱运动有健康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【概念内涵】</a:t>
            </a:r>
          </a:p>
          <a:p>
            <a:r>
              <a:rPr lang="zh-CN" altLang="zh-CN" sz="1600" dirty="0" smtClean="0"/>
              <a:t>爱运动有健康。</a:t>
            </a:r>
            <a:r>
              <a:rPr lang="en-US" altLang="zh-CN" sz="1600" dirty="0" err="1" smtClean="0">
                <a:latin typeface="宋体" pitchFamily="2" charset="-122"/>
                <a:hlinkClick r:id="rId2"/>
              </a:rPr>
              <a:t>生命在于运动</a:t>
            </a:r>
            <a:r>
              <a:rPr lang="zh-CN" altLang="zh-CN" sz="1600" dirty="0" smtClean="0">
                <a:latin typeface="宋体" pitchFamily="2" charset="-122"/>
              </a:rPr>
              <a:t>，</a:t>
            </a:r>
            <a:r>
              <a:rPr lang="zh-CN" altLang="zh-CN" sz="1600" dirty="0" smtClean="0"/>
              <a:t>运动贵在坚持，坚持就是胜利。青年学生热</a:t>
            </a:r>
            <a:r>
              <a:rPr lang="en-US" altLang="zh-CN" sz="1600" dirty="0" err="1" smtClean="0">
                <a:hlinkClick r:id="rId3"/>
              </a:rPr>
              <a:t>爱运动</a:t>
            </a:r>
            <a:r>
              <a:rPr lang="zh-CN" altLang="zh-CN" sz="1600" dirty="0" smtClean="0"/>
              <a:t>，拥有健康体魄，是实现美好未来的保证。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【愿景达成】</a:t>
            </a:r>
          </a:p>
          <a:p>
            <a:r>
              <a:rPr lang="zh-CN" altLang="zh-CN" sz="1600" dirty="0" smtClean="0"/>
              <a:t>爱运动有健康。“走下网络、走出宿舍、走向操场”，不做“低头族”，多进行身体锻炼，并逐渐养成良好的作息习惯、规律的运动习惯、整洁的卫生习惯、规范的安全习惯，用强健的体魄、健康的身体充满活力地投入课堂学习、实训实习、教育提升之中。</a:t>
            </a:r>
          </a:p>
          <a:p>
            <a:r>
              <a:rPr lang="zh-CN" altLang="zh-CN" sz="1600" dirty="0" smtClean="0">
                <a:solidFill>
                  <a:srgbClr val="FF0000"/>
                </a:solidFill>
              </a:rPr>
              <a:t>【践行清单】</a:t>
            </a:r>
          </a:p>
          <a:p>
            <a:r>
              <a:rPr lang="en-US" altLang="zh-CN" sz="1600" dirty="0" smtClean="0"/>
              <a:t>1.</a:t>
            </a:r>
            <a:r>
              <a:rPr lang="zh-CN" altLang="zh-CN" sz="1600" dirty="0" smtClean="0"/>
              <a:t>秋季运动会；</a:t>
            </a:r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各类体育比赛；</a:t>
            </a:r>
          </a:p>
          <a:p>
            <a:r>
              <a:rPr lang="en-US" altLang="zh-CN" sz="1600" dirty="0" smtClean="0"/>
              <a:t>3.</a:t>
            </a:r>
            <a:r>
              <a:rPr lang="zh-CN" altLang="zh-CN" sz="1600" dirty="0" smtClean="0"/>
              <a:t>“我的心灵鸡汤” ——心理健康讲座；</a:t>
            </a:r>
          </a:p>
          <a:p>
            <a:r>
              <a:rPr lang="en-US" altLang="zh-CN" sz="1600" dirty="0" smtClean="0"/>
              <a:t>4.</a:t>
            </a:r>
            <a:r>
              <a:rPr lang="zh-CN" altLang="zh-CN" sz="1600" dirty="0" smtClean="0"/>
              <a:t>学生趣味运动会；</a:t>
            </a:r>
          </a:p>
          <a:p>
            <a:r>
              <a:rPr lang="en-US" altLang="zh-CN" sz="1600" dirty="0" smtClean="0"/>
              <a:t>5.</a:t>
            </a:r>
            <a:r>
              <a:rPr lang="zh-CN" altLang="zh-CN" sz="1600" dirty="0" smtClean="0"/>
              <a:t>“我的特长吧” ——发展学生体育特长，开展各类健身兴趣活动（如音乐吧、太极吧等）。</a:t>
            </a:r>
          </a:p>
          <a:p>
            <a:endParaRPr lang="zh-CN" altLang="zh-CN" sz="1600" dirty="0" smtClean="0"/>
          </a:p>
          <a:p>
            <a:endParaRPr lang="zh-CN" altLang="zh-CN" sz="1400" dirty="0">
              <a:latin typeface="宋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96200" y="4476750"/>
            <a:ext cx="747135" cy="501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0161228">
            <a:off x="6940712" y="4451314"/>
            <a:ext cx="744850" cy="5652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30" grpId="0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457200" y="666750"/>
            <a:ext cx="1219200" cy="707886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整体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设计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28600" y="666750"/>
            <a:ext cx="838200" cy="707886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活动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安排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24000" y="1366819"/>
          <a:ext cx="6781803" cy="3414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318"/>
                <a:gridCol w="645458"/>
                <a:gridCol w="699248"/>
                <a:gridCol w="1043491"/>
                <a:gridCol w="957431"/>
                <a:gridCol w="1957892"/>
                <a:gridCol w="796965"/>
              </a:tblGrid>
              <a:tr h="306219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时间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部门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素养</a:t>
                      </a:r>
                    </a:p>
                    <a:p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模块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活动内容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altLang="zh-CN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对象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1972">
                <a:tc>
                  <a:txBody>
                    <a:bodyPr/>
                    <a:lstStyle/>
                    <a:p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周次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星期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日期</a:t>
                      </a:r>
                      <a:endParaRPr lang="zh-CN" altLang="en-US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  <a:tr h="466090">
                <a:tc rowSpan="2">
                  <a:txBody>
                    <a:bodyPr/>
                    <a:lstStyle/>
                    <a:p>
                      <a:endParaRPr lang="en-US" altLang="zh-CN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  1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 三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60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 四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6090">
                <a:tc rowSpan="2"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  3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 四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60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 五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6090">
                <a:tc rowSpan="2"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  <a:p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</a:rPr>
                        <a:t>  7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 三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60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rgbClr val="FF0000"/>
                          </a:solidFill>
                        </a:rPr>
                        <a:t> 四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7" y="133350"/>
            <a:ext cx="4585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0" y="666750"/>
            <a:ext cx="914400" cy="707886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整体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设计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57600" y="895350"/>
            <a:ext cx="472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04800" eaLnBrk="0" hangingPunct="0"/>
            <a:r>
              <a:rPr lang="en-US" altLang="zh-CN" sz="2800" b="1" dirty="0">
                <a:latin typeface="宋体" pitchFamily="2" charset="-122"/>
                <a:ea typeface="宋体" pitchFamily="2" charset="-122"/>
                <a:cs typeface="Calibri" pitchFamily="34" charset="0"/>
              </a:rPr>
              <a:t>   </a:t>
            </a:r>
            <a:endParaRPr lang="en-US" altLang="zh-CN" sz="2800" b="1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indent="304800" eaLnBrk="0" hangingPunct="0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安排在每周三、周四下午的素质教育课</a:t>
            </a:r>
            <a:endParaRPr lang="en-US" altLang="zh-CN" b="1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indent="304800" eaLnBrk="0" hangingPunct="0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（</a:t>
            </a:r>
            <a:r>
              <a:rPr lang="en-US" altLang="zh-CN" b="1" dirty="0">
                <a:latin typeface="宋体" pitchFamily="2" charset="-122"/>
                <a:ea typeface="宋体" pitchFamily="2" charset="-122"/>
                <a:cs typeface="Calibri" pitchFamily="34" charset="0"/>
              </a:rPr>
              <a:t>3</a:t>
            </a:r>
            <a:r>
              <a:rPr lang="zh-CN" altLang="en-US" b="1" dirty="0">
                <a:latin typeface="宋体" pitchFamily="2" charset="-122"/>
                <a:ea typeface="宋体" pitchFamily="2" charset="-122"/>
                <a:cs typeface="Calibri" pitchFamily="34" charset="0"/>
              </a:rPr>
              <a:t>：</a:t>
            </a:r>
            <a:r>
              <a:rPr lang="en-US" altLang="zh-CN" b="1" dirty="0">
                <a:latin typeface="宋体" pitchFamily="2" charset="-122"/>
                <a:ea typeface="宋体" pitchFamily="2" charset="-122"/>
                <a:cs typeface="Calibri" pitchFamily="34" charset="0"/>
              </a:rPr>
              <a:t>25-4</a:t>
            </a:r>
            <a:r>
              <a:rPr lang="zh-CN" altLang="en-US" b="1" dirty="0">
                <a:latin typeface="宋体" pitchFamily="2" charset="-122"/>
                <a:ea typeface="宋体" pitchFamily="2" charset="-122"/>
                <a:cs typeface="Calibri" pitchFamily="34" charset="0"/>
              </a:rPr>
              <a:t>：</a:t>
            </a:r>
            <a:r>
              <a:rPr lang="en-US" altLang="zh-CN" b="1" dirty="0">
                <a:latin typeface="宋体" pitchFamily="2" charset="-122"/>
                <a:ea typeface="宋体" pitchFamily="2" charset="-122"/>
                <a:cs typeface="Calibri" pitchFamily="34" charset="0"/>
              </a:rPr>
              <a:t>25</a:t>
            </a:r>
            <a:r>
              <a:rPr lang="zh-CN" altLang="en-US" b="1" dirty="0">
                <a:latin typeface="宋体" pitchFamily="2" charset="-122"/>
                <a:ea typeface="宋体" pitchFamily="2" charset="-122"/>
                <a:cs typeface="Calibri" pitchFamily="34" charset="0"/>
              </a:rPr>
              <a:t>）</a:t>
            </a:r>
            <a:endParaRPr lang="zh-CN" altLang="en-US" b="1" dirty="0">
              <a:ea typeface="宋体" pitchFamily="2" charset="-122"/>
              <a:cs typeface="Calibri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2209800" y="1581150"/>
            <a:ext cx="6350" cy="316865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066801" y="971550"/>
            <a:ext cx="2286000" cy="763588"/>
            <a:chOff x="816" y="2304"/>
            <a:chExt cx="1440" cy="448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DF58D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A8D02A"/>
                </a:gs>
                <a:gs pos="100000">
                  <a:srgbClr val="A8D02A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8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pitchFamily="2" charset="-122"/>
                  <a:ea typeface="宋体" pitchFamily="2" charset="-122"/>
                  <a:cs typeface="Arial" charset="0"/>
                </a:rPr>
                <a:t>活动时间</a:t>
              </a:r>
              <a:endParaRPr lang="en-US" altLang="zh-CN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053835" y="2409825"/>
            <a:ext cx="2375323" cy="771525"/>
            <a:chOff x="901" y="2377"/>
            <a:chExt cx="1448" cy="393"/>
          </a:xfrm>
        </p:grpSpPr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DF58D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gray">
            <a:xfrm>
              <a:off x="909" y="2377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5CB1FE"/>
                </a:gs>
                <a:gs pos="100000">
                  <a:srgbClr val="5CB1FE">
                    <a:gamma/>
                    <a:tint val="4745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8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pitchFamily="2" charset="-122"/>
                  <a:ea typeface="宋体" pitchFamily="2" charset="-122"/>
                  <a:cs typeface="Arial" charset="0"/>
                </a:rPr>
                <a:t>学时计算</a:t>
              </a:r>
              <a:endParaRPr lang="en-US" altLang="zh-CN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990600" y="4098925"/>
            <a:ext cx="2362200" cy="682625"/>
            <a:chOff x="816" y="2478"/>
            <a:chExt cx="1440" cy="393"/>
          </a:xfrm>
        </p:grpSpPr>
        <p:sp>
          <p:nvSpPr>
            <p:cNvPr id="1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852 w 1120"/>
                <a:gd name="T1" fmla="*/ 81 h 252"/>
                <a:gd name="T2" fmla="*/ 1844 w 1120"/>
                <a:gd name="T3" fmla="*/ 81 h 252"/>
                <a:gd name="T4" fmla="*/ 1818 w 1120"/>
                <a:gd name="T5" fmla="*/ 79 h 252"/>
                <a:gd name="T6" fmla="*/ 1776 w 1120"/>
                <a:gd name="T7" fmla="*/ 78 h 252"/>
                <a:gd name="T8" fmla="*/ 1717 w 1120"/>
                <a:gd name="T9" fmla="*/ 75 h 252"/>
                <a:gd name="T10" fmla="*/ 1641 w 1120"/>
                <a:gd name="T11" fmla="*/ 72 h 252"/>
                <a:gd name="T12" fmla="*/ 1552 w 1120"/>
                <a:gd name="T13" fmla="*/ 69 h 252"/>
                <a:gd name="T14" fmla="*/ 1448 w 1120"/>
                <a:gd name="T15" fmla="*/ 66 h 252"/>
                <a:gd name="T16" fmla="*/ 1332 w 1120"/>
                <a:gd name="T17" fmla="*/ 63 h 252"/>
                <a:gd name="T18" fmla="*/ 1208 w 1120"/>
                <a:gd name="T19" fmla="*/ 61 h 252"/>
                <a:gd name="T20" fmla="*/ 1068 w 1120"/>
                <a:gd name="T21" fmla="*/ 60 h 252"/>
                <a:gd name="T22" fmla="*/ 918 w 1120"/>
                <a:gd name="T23" fmla="*/ 60 h 252"/>
                <a:gd name="T24" fmla="*/ 770 w 1120"/>
                <a:gd name="T25" fmla="*/ 60 h 252"/>
                <a:gd name="T26" fmla="*/ 634 w 1120"/>
                <a:gd name="T27" fmla="*/ 61 h 252"/>
                <a:gd name="T28" fmla="*/ 509 w 1120"/>
                <a:gd name="T29" fmla="*/ 63 h 252"/>
                <a:gd name="T30" fmla="*/ 393 w 1120"/>
                <a:gd name="T31" fmla="*/ 66 h 252"/>
                <a:gd name="T32" fmla="*/ 295 w 1120"/>
                <a:gd name="T33" fmla="*/ 69 h 252"/>
                <a:gd name="T34" fmla="*/ 209 w 1120"/>
                <a:gd name="T35" fmla="*/ 72 h 252"/>
                <a:gd name="T36" fmla="*/ 135 w 1120"/>
                <a:gd name="T37" fmla="*/ 75 h 252"/>
                <a:gd name="T38" fmla="*/ 76 w 1120"/>
                <a:gd name="T39" fmla="*/ 78 h 252"/>
                <a:gd name="T40" fmla="*/ 33 w 1120"/>
                <a:gd name="T41" fmla="*/ 79 h 252"/>
                <a:gd name="T42" fmla="*/ 10 w 1120"/>
                <a:gd name="T43" fmla="*/ 81 h 252"/>
                <a:gd name="T44" fmla="*/ 0 w 1120"/>
                <a:gd name="T45" fmla="*/ 81 h 252"/>
                <a:gd name="T46" fmla="*/ 0 w 1120"/>
                <a:gd name="T47" fmla="*/ 20 h 252"/>
                <a:gd name="T48" fmla="*/ 925 w 1120"/>
                <a:gd name="T49" fmla="*/ 0 h 252"/>
                <a:gd name="T50" fmla="*/ 1852 w 1120"/>
                <a:gd name="T51" fmla="*/ 20 h 252"/>
                <a:gd name="T52" fmla="*/ 1852 w 1120"/>
                <a:gd name="T53" fmla="*/ 81 h 252"/>
                <a:gd name="T54" fmla="*/ 1852 w 1120"/>
                <a:gd name="T55" fmla="*/ 8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DF58D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gray">
            <a:xfrm>
              <a:off x="816" y="2478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FF6161"/>
                </a:gs>
                <a:gs pos="100000">
                  <a:srgbClr val="FF6161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8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pitchFamily="2" charset="-122"/>
                  <a:ea typeface="宋体" pitchFamily="2" charset="-122"/>
                  <a:cs typeface="Arial" charset="0"/>
                </a:rPr>
                <a:t>得分兑换</a:t>
              </a:r>
              <a:endParaRPr lang="en-US" altLang="zh-CN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Arial" charset="0"/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286000" y="1962150"/>
            <a:ext cx="6634162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209800" y="3486150"/>
            <a:ext cx="6786562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236913" y="2114550"/>
            <a:ext cx="5907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400" dirty="0">
                <a:ea typeface="宋体" pitchFamily="2" charset="-122"/>
              </a:rPr>
              <a:t> </a:t>
            </a:r>
            <a:r>
              <a:rPr lang="en-US" altLang="zh-CN" sz="2400" dirty="0" smtClean="0">
                <a:ea typeface="宋体" pitchFamily="2" charset="-122"/>
              </a:rPr>
              <a:t>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以</a:t>
            </a:r>
            <a:r>
              <a:rPr lang="zh-CN" altLang="zh-CN" b="1" dirty="0">
                <a:latin typeface="宋体" pitchFamily="2" charset="-122"/>
                <a:ea typeface="宋体" pitchFamily="2" charset="-122"/>
                <a:cs typeface="Calibri" pitchFamily="34" charset="0"/>
              </a:rPr>
              <a:t>半日为单位</a:t>
            </a:r>
            <a:endParaRPr lang="en-US" altLang="zh-CN" dirty="0">
              <a:ea typeface="宋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dirty="0">
                <a:ea typeface="宋体" pitchFamily="2" charset="-122"/>
              </a:rPr>
              <a:t>    </a:t>
            </a:r>
            <a:r>
              <a:rPr lang="en-US" altLang="zh-CN" dirty="0" smtClean="0">
                <a:ea typeface="宋体" pitchFamily="2" charset="-122"/>
              </a:rPr>
              <a:t>    </a:t>
            </a: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0.5</a:t>
            </a:r>
            <a:r>
              <a:rPr lang="zh-CN" altLang="zh-CN" b="1" dirty="0">
                <a:solidFill>
                  <a:srgbClr val="FF0000"/>
                </a:solidFill>
                <a:ea typeface="宋体" pitchFamily="2" charset="-122"/>
              </a:rPr>
              <a:t>天</a:t>
            </a: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=2</a:t>
            </a:r>
            <a:r>
              <a:rPr lang="zh-CN" altLang="zh-CN" b="1" dirty="0">
                <a:solidFill>
                  <a:srgbClr val="FF0000"/>
                </a:solidFill>
                <a:ea typeface="宋体" pitchFamily="2" charset="-122"/>
              </a:rPr>
              <a:t>学时</a:t>
            </a: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=1</a:t>
            </a:r>
            <a:r>
              <a:rPr lang="zh-CN" altLang="en-US" b="1" dirty="0">
                <a:solidFill>
                  <a:srgbClr val="FF0000"/>
                </a:solidFill>
                <a:ea typeface="宋体" pitchFamily="2" charset="-122"/>
              </a:rPr>
              <a:t>分，</a:t>
            </a: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1</a:t>
            </a:r>
            <a:r>
              <a:rPr lang="zh-CN" altLang="zh-CN" b="1" dirty="0">
                <a:solidFill>
                  <a:srgbClr val="FF0000"/>
                </a:solidFill>
                <a:ea typeface="宋体" pitchFamily="2" charset="-122"/>
              </a:rPr>
              <a:t>天</a:t>
            </a: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=4</a:t>
            </a:r>
            <a:r>
              <a:rPr lang="zh-CN" altLang="zh-CN" b="1" dirty="0">
                <a:solidFill>
                  <a:srgbClr val="FF0000"/>
                </a:solidFill>
                <a:ea typeface="宋体" pitchFamily="2" charset="-122"/>
              </a:rPr>
              <a:t>学时</a:t>
            </a: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=2</a:t>
            </a:r>
            <a:r>
              <a:rPr lang="zh-CN" altLang="en-US" b="1" dirty="0">
                <a:solidFill>
                  <a:srgbClr val="FF0000"/>
                </a:solidFill>
                <a:ea typeface="宋体" pitchFamily="2" charset="-122"/>
              </a:rPr>
              <a:t>分，</a:t>
            </a:r>
            <a:endParaRPr lang="en-US" altLang="zh-CN" b="1" dirty="0">
              <a:solidFill>
                <a:srgbClr val="FF0000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     </a:t>
            </a:r>
            <a:r>
              <a:rPr lang="en-US" altLang="zh-CN" b="1" dirty="0" smtClean="0">
                <a:solidFill>
                  <a:srgbClr val="FF0000"/>
                </a:solidFill>
                <a:ea typeface="宋体" pitchFamily="2" charset="-122"/>
              </a:rPr>
              <a:t>   </a:t>
            </a:r>
            <a:r>
              <a:rPr lang="zh-CN" altLang="zh-CN" b="1" dirty="0" smtClean="0">
                <a:solidFill>
                  <a:srgbClr val="FF0000"/>
                </a:solidFill>
                <a:ea typeface="宋体" pitchFamily="2" charset="-122"/>
              </a:rPr>
              <a:t>大</a:t>
            </a:r>
            <a:r>
              <a:rPr lang="zh-CN" altLang="zh-CN" b="1" dirty="0">
                <a:solidFill>
                  <a:srgbClr val="FF0000"/>
                </a:solidFill>
                <a:ea typeface="宋体" pitchFamily="2" charset="-122"/>
              </a:rPr>
              <a:t>于</a:t>
            </a: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1</a:t>
            </a:r>
            <a:r>
              <a:rPr lang="zh-CN" altLang="zh-CN" b="1" dirty="0">
                <a:solidFill>
                  <a:srgbClr val="FF0000"/>
                </a:solidFill>
                <a:ea typeface="宋体" pitchFamily="2" charset="-122"/>
              </a:rPr>
              <a:t>天</a:t>
            </a:r>
            <a:r>
              <a:rPr lang="en-US" altLang="zh-CN" b="1" dirty="0">
                <a:solidFill>
                  <a:srgbClr val="FF0000"/>
                </a:solidFill>
                <a:ea typeface="宋体" pitchFamily="2" charset="-122"/>
              </a:rPr>
              <a:t>=6</a:t>
            </a:r>
            <a:r>
              <a:rPr lang="zh-CN" altLang="zh-CN" b="1" dirty="0">
                <a:solidFill>
                  <a:srgbClr val="FF0000"/>
                </a:solidFill>
                <a:ea typeface="宋体" pitchFamily="2" charset="-122"/>
              </a:rPr>
              <a:t>学时</a:t>
            </a:r>
            <a:endParaRPr lang="zh-CN" alt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429000" y="3638550"/>
            <a:ext cx="586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本学期期末理论考试成绩的加分。</a:t>
            </a:r>
            <a:endParaRPr lang="en-US" altLang="zh-CN" b="1" dirty="0">
              <a:latin typeface="宋体" pitchFamily="2" charset="-122"/>
              <a:ea typeface="宋体" pitchFamily="2" charset="-122"/>
            </a:endParaRPr>
          </a:p>
          <a:p>
            <a:pPr algn="ctr" eaLnBrk="0" hangingPunct="0"/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学分</a:t>
            </a: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=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期末成绩</a:t>
            </a:r>
            <a:r>
              <a:rPr lang="en-US" altLang="zh-CN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分；</a:t>
            </a:r>
            <a:endParaRPr lang="en-US" altLang="zh-CN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eaLnBrk="0" hangingPunct="0"/>
            <a:r>
              <a:rPr lang="en-US" altLang="zh-CN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《学生综合素质评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价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表》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不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得超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过该项总分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；</a:t>
            </a:r>
            <a:endParaRPr lang="en-US" altLang="zh-CN" b="1" dirty="0">
              <a:latin typeface="宋体" pitchFamily="2" charset="-122"/>
              <a:ea typeface="宋体" pitchFamily="2" charset="-122"/>
            </a:endParaRPr>
          </a:p>
          <a:p>
            <a:pPr eaLnBrk="0" hangingPunct="0"/>
            <a:r>
              <a:rPr lang="en-US" altLang="zh-CN" b="1" dirty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限本学期内本人使用</a:t>
            </a:r>
            <a:r>
              <a:rPr lang="zh-CN" altLang="en-US" b="1" dirty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  <p:bldP spid="7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38"/>
            <a:ext cx="9144000" cy="5163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76751"/>
            <a:ext cx="2743200" cy="2577033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895600" y="972044"/>
            <a:ext cx="0" cy="2532293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048000" y="1048220"/>
            <a:ext cx="1107997" cy="369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86297" y="158145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ea typeface="黑体" pitchFamily="49" charset="-122"/>
              </a:rPr>
              <a:t>“护航教育”实施依据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931075" y="2547555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7185" y="2461830"/>
            <a:ext cx="225254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ea typeface="黑体" pitchFamily="49" charset="-122"/>
              </a:rPr>
              <a:t>“护航教育”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实施背景</a:t>
            </a:r>
            <a:endParaRPr lang="zh-CN" altLang="en-US" sz="1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143000" y="1753665"/>
            <a:ext cx="1427938" cy="1427497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938264"/>
            <a:ext cx="1414155" cy="88966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3429000" y="2495573"/>
            <a:ext cx="225254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ea typeface="黑体" pitchFamily="49" charset="-122"/>
              </a:rPr>
              <a:t>“护航教育”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理论依据</a:t>
            </a:r>
            <a:endParaRPr lang="zh-CN" altLang="en-US" sz="1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3352800" y="2571750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3023652" y="2876550"/>
            <a:ext cx="6012000" cy="0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psb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3028950"/>
            <a:ext cx="1575852" cy="104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图片 25" descr="QQ图片2015042516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3212" y="3028950"/>
            <a:ext cx="1569988" cy="104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照片\学校图片\图片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992860"/>
            <a:ext cx="1676400" cy="117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736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8" grpId="0"/>
      <p:bldP spid="17" grpId="0" animBg="1"/>
      <p:bldP spid="34" grpId="0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6" y="133350"/>
            <a:ext cx="49663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学生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成长“千分自”评价制度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页脚占位符 3"/>
          <p:cNvSpPr>
            <a:spLocks noGrp="1"/>
          </p:cNvSpPr>
          <p:nvPr>
            <p:ph type="ftr" sz="quarter" idx="12"/>
          </p:nvPr>
        </p:nvSpPr>
        <p:spPr>
          <a:xfrm>
            <a:off x="5257800" y="6477000"/>
            <a:ext cx="2151017" cy="176213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0" name="页脚占位符 3"/>
          <p:cNvSpPr txBox="1">
            <a:spLocks/>
          </p:cNvSpPr>
          <p:nvPr/>
        </p:nvSpPr>
        <p:spPr>
          <a:xfrm>
            <a:off x="5652334" y="6505574"/>
            <a:ext cx="2501066" cy="200025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elia BT"/>
                <a:ea typeface="宋体" pitchFamily="2" charset="-122"/>
                <a:cs typeface="+mn-cs"/>
              </a:rPr>
              <a:t>www.themegallery.com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elia BT"/>
              <a:ea typeface="宋体" pitchFamily="2" charset="-122"/>
              <a:cs typeface="+mn-cs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609600" y="720864"/>
            <a:ext cx="1219200" cy="707886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“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千分自”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内涵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0" name="组合 14"/>
          <p:cNvGrpSpPr>
            <a:grpSpLocks/>
          </p:cNvGrpSpPr>
          <p:nvPr/>
        </p:nvGrpSpPr>
        <p:grpSpPr bwMode="auto">
          <a:xfrm>
            <a:off x="3259383" y="812527"/>
            <a:ext cx="5656017" cy="1085752"/>
            <a:chOff x="2057466" y="1113577"/>
            <a:chExt cx="6476830" cy="1440319"/>
          </a:xfrm>
        </p:grpSpPr>
        <p:sp>
          <p:nvSpPr>
            <p:cNvPr id="63" name="AutoShape 3"/>
            <p:cNvSpPr>
              <a:spLocks noChangeArrowheads="1"/>
            </p:cNvSpPr>
            <p:nvPr/>
          </p:nvSpPr>
          <p:spPr bwMode="auto">
            <a:xfrm>
              <a:off x="2057466" y="1576296"/>
              <a:ext cx="6476830" cy="977600"/>
            </a:xfrm>
            <a:prstGeom prst="roundRect">
              <a:avLst>
                <a:gd name="adj" fmla="val 3648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lnSpc>
                  <a:spcPct val="120000"/>
                </a:lnSpc>
                <a:buClr>
                  <a:srgbClr val="FF9900"/>
                </a:buClr>
                <a:defRPr/>
              </a:pPr>
              <a:r>
                <a:rPr lang="zh-CN" altLang="zh-CN" sz="1600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以学院各项管理制度为标准，以学生的行为</a:t>
              </a:r>
              <a:r>
                <a:rPr lang="zh-CN" altLang="zh-CN" sz="1600" dirty="0" smtClean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表现为</a:t>
              </a:r>
              <a:endParaRPr lang="en-US" altLang="zh-CN" sz="1600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endParaRPr>
            </a:p>
            <a:p>
              <a:pPr>
                <a:lnSpc>
                  <a:spcPct val="120000"/>
                </a:lnSpc>
                <a:buClr>
                  <a:srgbClr val="FF9900"/>
                </a:buClr>
                <a:defRPr/>
              </a:pPr>
              <a:r>
                <a:rPr lang="zh-CN" altLang="zh-CN" sz="1600" dirty="0" smtClean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依</a:t>
              </a:r>
              <a:r>
                <a:rPr lang="zh-CN" altLang="zh-CN" sz="1600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据，实行量化</a:t>
              </a:r>
              <a:r>
                <a:rPr lang="zh-CN" altLang="en-US" sz="1600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评价</a:t>
              </a:r>
              <a:r>
                <a:rPr lang="zh-CN" altLang="zh-CN" sz="1600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。</a:t>
              </a:r>
              <a:endParaRPr lang="en-US" sz="1600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64" name="Rectangle 4"/>
            <p:cNvSpPr>
              <a:spLocks noChangeArrowheads="1"/>
            </p:cNvSpPr>
            <p:nvPr/>
          </p:nvSpPr>
          <p:spPr bwMode="auto">
            <a:xfrm>
              <a:off x="2084509" y="1113577"/>
              <a:ext cx="2879726" cy="536582"/>
            </a:xfrm>
            <a:prstGeom prst="rect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475E"/>
                </a:gs>
              </a:gsLst>
              <a:lin ang="18900000" scaled="1"/>
            </a:gradFill>
            <a:ln w="28575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5779" tIns="47889" rIns="95779" bIns="47889" anchor="ctr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“评价”的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内涵</a:t>
              </a:r>
              <a:endParaRPr lang="ko-KR" altLang="en-US" sz="2000" dirty="0">
                <a:solidFill>
                  <a:schemeClr val="bg1"/>
                </a:solidFill>
                <a:latin typeface="微软雅黑" pitchFamily="34" charset="-122"/>
                <a:ea typeface="Gulim" pitchFamily="34" charset="-127"/>
              </a:endParaRPr>
            </a:p>
          </p:txBody>
        </p:sp>
      </p:grpSp>
      <p:grpSp>
        <p:nvGrpSpPr>
          <p:cNvPr id="66" name="组合 13"/>
          <p:cNvGrpSpPr>
            <a:grpSpLocks/>
          </p:cNvGrpSpPr>
          <p:nvPr/>
        </p:nvGrpSpPr>
        <p:grpSpPr bwMode="auto">
          <a:xfrm>
            <a:off x="2192583" y="2167727"/>
            <a:ext cx="5389852" cy="1089823"/>
            <a:chOff x="990694" y="2841588"/>
            <a:chExt cx="6172038" cy="1577986"/>
          </a:xfrm>
        </p:grpSpPr>
        <p:sp>
          <p:nvSpPr>
            <p:cNvPr id="67" name="AutoShape 5"/>
            <p:cNvSpPr>
              <a:spLocks noChangeArrowheads="1"/>
            </p:cNvSpPr>
            <p:nvPr/>
          </p:nvSpPr>
          <p:spPr bwMode="auto">
            <a:xfrm>
              <a:off x="990694" y="3357425"/>
              <a:ext cx="6172038" cy="1062149"/>
            </a:xfrm>
            <a:prstGeom prst="roundRect">
              <a:avLst>
                <a:gd name="adj" fmla="val 3648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lnSpc>
                  <a:spcPct val="120000"/>
                </a:lnSpc>
                <a:buClr>
                  <a:srgbClr val="FF9900"/>
                </a:buClr>
                <a:defRPr/>
              </a:pPr>
              <a:r>
                <a:rPr lang="zh-CN" altLang="zh-CN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每学期学生成长基本分为</a:t>
              </a:r>
              <a:r>
                <a:rPr lang="en-US" altLang="zh-CN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600</a:t>
              </a:r>
              <a:r>
                <a:rPr lang="zh-CN" altLang="zh-CN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分，期望分</a:t>
              </a:r>
              <a:r>
                <a:rPr lang="zh-CN" altLang="zh-CN" sz="1600" b="1" dirty="0" smtClean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为</a:t>
              </a:r>
              <a:r>
                <a:rPr lang="en-US" altLang="zh-CN" sz="1600" b="1" dirty="0" smtClean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1000</a:t>
              </a:r>
              <a:r>
                <a:rPr lang="zh-CN" altLang="zh-CN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分</a:t>
              </a:r>
              <a:r>
                <a:rPr lang="zh-CN" altLang="zh-CN" sz="1600" b="1" dirty="0" smtClean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，</a:t>
              </a:r>
              <a:endParaRPr lang="en-US" altLang="zh-CN" sz="1600" b="1" dirty="0" smtClean="0">
                <a:solidFill>
                  <a:srgbClr val="0000CC"/>
                </a:solidFill>
                <a:latin typeface="宋体" pitchFamily="2" charset="-122"/>
                <a:ea typeface="宋体" pitchFamily="2" charset="-122"/>
              </a:endParaRPr>
            </a:p>
            <a:p>
              <a:pPr>
                <a:lnSpc>
                  <a:spcPct val="120000"/>
                </a:lnSpc>
                <a:buClr>
                  <a:srgbClr val="FF9900"/>
                </a:buClr>
                <a:defRPr/>
              </a:pPr>
              <a:r>
                <a:rPr lang="zh-CN" altLang="zh-CN" sz="1600" b="1" dirty="0" smtClean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采</a:t>
              </a:r>
              <a:r>
                <a:rPr lang="zh-CN" altLang="zh-CN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取增减分办法进行评价。</a:t>
              </a:r>
              <a:endParaRPr lang="en-US" sz="1600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1057369" y="2841588"/>
              <a:ext cx="3194040" cy="585673"/>
            </a:xfrm>
            <a:prstGeom prst="rect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475E"/>
                </a:gs>
              </a:gsLst>
              <a:lin ang="18900000" scaled="1"/>
            </a:gradFill>
            <a:ln w="28575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5779" tIns="47889" rIns="95779" bIns="47889" anchor="ctr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“千分”的内涵</a:t>
              </a:r>
              <a:endParaRPr lang="ko-KR" altLang="en-US" sz="2000" dirty="0">
                <a:solidFill>
                  <a:schemeClr val="bg1"/>
                </a:solidFill>
                <a:latin typeface="微软雅黑" pitchFamily="34" charset="-122"/>
                <a:ea typeface="Gulim" pitchFamily="34" charset="-127"/>
              </a:endParaRPr>
            </a:p>
          </p:txBody>
        </p:sp>
      </p:grpSp>
      <p:grpSp>
        <p:nvGrpSpPr>
          <p:cNvPr id="69" name="组合 12"/>
          <p:cNvGrpSpPr>
            <a:grpSpLocks/>
          </p:cNvGrpSpPr>
          <p:nvPr/>
        </p:nvGrpSpPr>
        <p:grpSpPr bwMode="auto">
          <a:xfrm>
            <a:off x="1354383" y="3513003"/>
            <a:ext cx="5656017" cy="1228591"/>
            <a:chOff x="469263" y="2835801"/>
            <a:chExt cx="6476525" cy="1576334"/>
          </a:xfrm>
        </p:grpSpPr>
        <p:sp>
          <p:nvSpPr>
            <p:cNvPr id="71" name="AutoShape 7"/>
            <p:cNvSpPr>
              <a:spLocks noChangeArrowheads="1"/>
            </p:cNvSpPr>
            <p:nvPr/>
          </p:nvSpPr>
          <p:spPr bwMode="auto">
            <a:xfrm>
              <a:off x="469263" y="3324640"/>
              <a:ext cx="6476525" cy="1087495"/>
            </a:xfrm>
            <a:prstGeom prst="roundRect">
              <a:avLst>
                <a:gd name="adj" fmla="val 3648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57150" cmpd="sng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lnSpc>
                  <a:spcPct val="120000"/>
                </a:lnSpc>
                <a:buClr>
                  <a:srgbClr val="FF9900"/>
                </a:buClr>
                <a:buFont typeface="Wingdings 3" pitchFamily="2" charset="2"/>
                <a:buNone/>
                <a:defRPr/>
              </a:pPr>
              <a:r>
                <a:rPr lang="en-US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1.</a:t>
              </a:r>
              <a:r>
                <a:rPr lang="zh-CN" altLang="en-US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取自</a:t>
              </a:r>
              <a:r>
                <a:rPr lang="en-US" altLang="zh-CN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12</a:t>
              </a:r>
              <a:r>
                <a:rPr lang="zh-CN" altLang="en-US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个评价模块中的“自”；</a:t>
              </a:r>
              <a:endParaRPr lang="en-US" altLang="zh-CN" sz="1600" b="1" dirty="0">
                <a:solidFill>
                  <a:srgbClr val="0000CC"/>
                </a:solidFill>
                <a:latin typeface="宋体" pitchFamily="2" charset="-122"/>
                <a:ea typeface="宋体" pitchFamily="2" charset="-122"/>
              </a:endParaRPr>
            </a:p>
            <a:p>
              <a:pPr>
                <a:lnSpc>
                  <a:spcPct val="120000"/>
                </a:lnSpc>
                <a:buClr>
                  <a:srgbClr val="FF9900"/>
                </a:buClr>
                <a:buFont typeface="Wingdings 3" pitchFamily="2" charset="2"/>
                <a:buNone/>
                <a:defRPr/>
              </a:pPr>
              <a:r>
                <a:rPr lang="en-US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2.</a:t>
              </a:r>
              <a:r>
                <a:rPr lang="zh-CN" altLang="en-US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积极主动，发自内心的做好</a:t>
              </a:r>
              <a:r>
                <a:rPr lang="en-US" altLang="zh-CN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12</a:t>
              </a:r>
              <a:r>
                <a:rPr lang="zh-CN" altLang="en-US" sz="1600" b="1" dirty="0">
                  <a:solidFill>
                    <a:srgbClr val="0000CC"/>
                  </a:solidFill>
                  <a:latin typeface="宋体" pitchFamily="2" charset="-122"/>
                  <a:ea typeface="宋体" pitchFamily="2" charset="-122"/>
                </a:rPr>
                <a:t>个评价模块</a:t>
              </a:r>
              <a:r>
                <a:rPr lang="zh-CN" altLang="en-US" sz="1600" b="1" dirty="0">
                  <a:solidFill>
                    <a:srgbClr val="1D528D"/>
                  </a:solidFill>
                  <a:latin typeface="宋体" pitchFamily="2" charset="-122"/>
                  <a:ea typeface="宋体" pitchFamily="2" charset="-122"/>
                </a:rPr>
                <a:t>。</a:t>
              </a:r>
              <a:endParaRPr lang="en-US" sz="1600" b="1" dirty="0">
                <a:solidFill>
                  <a:srgbClr val="1D528D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2" name="Rectangle 8"/>
            <p:cNvSpPr>
              <a:spLocks noChangeArrowheads="1"/>
            </p:cNvSpPr>
            <p:nvPr/>
          </p:nvSpPr>
          <p:spPr bwMode="auto">
            <a:xfrm>
              <a:off x="469263" y="2835801"/>
              <a:ext cx="3352712" cy="518978"/>
            </a:xfrm>
            <a:prstGeom prst="rect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475E"/>
                </a:gs>
              </a:gsLst>
              <a:lin ang="18900000" scaled="1"/>
            </a:gradFill>
            <a:ln w="285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square" lIns="95779" tIns="47889" rIns="95779" bIns="47889" anchor="ctr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“自”的内涵</a:t>
              </a:r>
              <a:endParaRPr lang="en-US" altLang="ko-KR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6" y="133350"/>
            <a:ext cx="49663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学生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成长“千分自”评价制度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页脚占位符 3"/>
          <p:cNvSpPr>
            <a:spLocks noGrp="1"/>
          </p:cNvSpPr>
          <p:nvPr>
            <p:ph type="ftr" sz="quarter" idx="12"/>
          </p:nvPr>
        </p:nvSpPr>
        <p:spPr>
          <a:xfrm>
            <a:off x="5257800" y="6477000"/>
            <a:ext cx="2151017" cy="176213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0" name="页脚占位符 3"/>
          <p:cNvSpPr txBox="1">
            <a:spLocks/>
          </p:cNvSpPr>
          <p:nvPr/>
        </p:nvSpPr>
        <p:spPr>
          <a:xfrm>
            <a:off x="5652334" y="6505574"/>
            <a:ext cx="2501066" cy="200025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elia BT"/>
                <a:ea typeface="宋体" pitchFamily="2" charset="-122"/>
                <a:cs typeface="+mn-cs"/>
              </a:rPr>
              <a:t>www.themegallery.com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elia BT"/>
              <a:ea typeface="宋体" pitchFamily="2" charset="-122"/>
              <a:cs typeface="+mn-cs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4267200" y="4476750"/>
            <a:ext cx="1219200" cy="400110"/>
          </a:xfrm>
          <a:prstGeom prst="rect">
            <a:avLst/>
          </a:prstGeom>
          <a:solidFill>
            <a:srgbClr val="95373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评价模块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9" name="组合 72"/>
          <p:cNvGrpSpPr>
            <a:grpSpLocks noGrp="1"/>
          </p:cNvGrpSpPr>
          <p:nvPr>
            <p:ph idx="1"/>
          </p:nvPr>
        </p:nvGrpSpPr>
        <p:grpSpPr bwMode="auto">
          <a:xfrm>
            <a:off x="1600200" y="1200150"/>
            <a:ext cx="6200775" cy="2886075"/>
            <a:chOff x="609704" y="2133634"/>
            <a:chExt cx="6886623" cy="2981650"/>
          </a:xfrm>
        </p:grpSpPr>
        <p:grpSp>
          <p:nvGrpSpPr>
            <p:cNvPr id="80" name="Group 4"/>
            <p:cNvGrpSpPr>
              <a:grpSpLocks/>
            </p:cNvGrpSpPr>
            <p:nvPr/>
          </p:nvGrpSpPr>
          <p:grpSpPr bwMode="auto">
            <a:xfrm>
              <a:off x="2514654" y="2286030"/>
              <a:ext cx="3296022" cy="2829254"/>
              <a:chOff x="1872" y="1824"/>
              <a:chExt cx="2014" cy="1821"/>
            </a:xfrm>
          </p:grpSpPr>
          <p:sp>
            <p:nvSpPr>
              <p:cNvPr id="86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87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35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88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89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0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1" name="Oval 10"/>
              <p:cNvSpPr>
                <a:spLocks noChangeArrowheads="1"/>
              </p:cNvSpPr>
              <p:nvPr/>
            </p:nvSpPr>
            <p:spPr bwMode="gray">
              <a:xfrm>
                <a:off x="2255" y="2000"/>
                <a:ext cx="1261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2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3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111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4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81" name="Text Box 20"/>
            <p:cNvSpPr txBox="1">
              <a:spLocks noChangeArrowheads="1"/>
            </p:cNvSpPr>
            <p:nvPr/>
          </p:nvSpPr>
          <p:spPr bwMode="gray">
            <a:xfrm>
              <a:off x="2819565" y="2819525"/>
              <a:ext cx="2895544" cy="1558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成长</a:t>
              </a:r>
              <a:endPara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/>
              <a:r>
                <a:rPr lang="zh-CN" altLang="en-US" sz="2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“千分自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”</a:t>
              </a:r>
              <a:endPara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/>
              <a:endParaRPr lang="en-US" altLang="zh-CN" sz="36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82" name="Text Box 23"/>
            <p:cNvSpPr txBox="1">
              <a:spLocks noChangeArrowheads="1"/>
            </p:cNvSpPr>
            <p:nvPr/>
          </p:nvSpPr>
          <p:spPr bwMode="gray">
            <a:xfrm>
              <a:off x="609704" y="2133634"/>
              <a:ext cx="1626736" cy="52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chemeClr val="bg1"/>
                  </a:solidFill>
                  <a:ea typeface="宋体" pitchFamily="2" charset="-122"/>
                </a:rPr>
                <a:t>法纪自治</a:t>
              </a:r>
              <a:endParaRPr lang="en-US" altLang="zh-CN" sz="28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83" name="Text Box 24"/>
            <p:cNvSpPr txBox="1">
              <a:spLocks noChangeArrowheads="1"/>
            </p:cNvSpPr>
            <p:nvPr/>
          </p:nvSpPr>
          <p:spPr bwMode="gray">
            <a:xfrm>
              <a:off x="961563" y="4005820"/>
              <a:ext cx="742996" cy="382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84" name="Text Box 26"/>
            <p:cNvSpPr txBox="1">
              <a:spLocks noChangeArrowheads="1"/>
            </p:cNvSpPr>
            <p:nvPr/>
          </p:nvSpPr>
          <p:spPr bwMode="gray">
            <a:xfrm>
              <a:off x="6753331" y="3483783"/>
              <a:ext cx="742996" cy="38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Text</a:t>
              </a:r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gray">
            <a:xfrm>
              <a:off x="6753331" y="4005820"/>
              <a:ext cx="742996" cy="382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Text</a:t>
              </a:r>
            </a:p>
          </p:txBody>
        </p:sp>
      </p:grpSp>
      <p:grpSp>
        <p:nvGrpSpPr>
          <p:cNvPr id="95" name="组合 65"/>
          <p:cNvGrpSpPr>
            <a:grpSpLocks/>
          </p:cNvGrpSpPr>
          <p:nvPr/>
        </p:nvGrpSpPr>
        <p:grpSpPr bwMode="auto">
          <a:xfrm>
            <a:off x="1033225" y="742950"/>
            <a:ext cx="1793398" cy="742950"/>
            <a:chOff x="381110" y="1467037"/>
            <a:chExt cx="1981148" cy="742795"/>
          </a:xfrm>
          <a:solidFill>
            <a:schemeClr val="bg1">
              <a:lumMod val="50000"/>
            </a:schemeClr>
          </a:solidFill>
        </p:grpSpPr>
        <p:sp>
          <p:nvSpPr>
            <p:cNvPr id="96" name="AutoShape 16"/>
            <p:cNvSpPr>
              <a:spLocks noChangeArrowheads="1"/>
            </p:cNvSpPr>
            <p:nvPr/>
          </p:nvSpPr>
          <p:spPr bwMode="gray">
            <a:xfrm>
              <a:off x="381110" y="1467037"/>
              <a:ext cx="1981148" cy="742795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7" name="TextBox 46"/>
            <p:cNvSpPr txBox="1">
              <a:spLocks noChangeArrowheads="1"/>
            </p:cNvSpPr>
            <p:nvPr/>
          </p:nvSpPr>
          <p:spPr bwMode="auto">
            <a:xfrm>
              <a:off x="418200" y="1658881"/>
              <a:ext cx="1904950" cy="4132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法纪自治</a:t>
              </a:r>
            </a:p>
          </p:txBody>
        </p:sp>
      </p:grpSp>
      <p:grpSp>
        <p:nvGrpSpPr>
          <p:cNvPr id="98" name="组合 64"/>
          <p:cNvGrpSpPr>
            <a:grpSpLocks/>
          </p:cNvGrpSpPr>
          <p:nvPr/>
        </p:nvGrpSpPr>
        <p:grpSpPr bwMode="auto">
          <a:xfrm>
            <a:off x="1035498" y="1463040"/>
            <a:ext cx="1783006" cy="689610"/>
            <a:chOff x="381110" y="2133634"/>
            <a:chExt cx="1981148" cy="742795"/>
          </a:xfrm>
          <a:solidFill>
            <a:schemeClr val="bg1">
              <a:lumMod val="50000"/>
            </a:schemeClr>
          </a:solidFill>
        </p:grpSpPr>
        <p:sp>
          <p:nvSpPr>
            <p:cNvPr id="99" name="AutoShape 16"/>
            <p:cNvSpPr>
              <a:spLocks noChangeArrowheads="1"/>
            </p:cNvSpPr>
            <p:nvPr/>
          </p:nvSpPr>
          <p:spPr bwMode="gray">
            <a:xfrm>
              <a:off x="381110" y="2133634"/>
              <a:ext cx="1981148" cy="742795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00" name="TextBox 47"/>
            <p:cNvSpPr txBox="1">
              <a:spLocks noChangeArrowheads="1"/>
            </p:cNvSpPr>
            <p:nvPr/>
          </p:nvSpPr>
          <p:spPr bwMode="auto">
            <a:xfrm>
              <a:off x="457308" y="2286030"/>
              <a:ext cx="1904950" cy="4132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学习自主</a:t>
              </a:r>
            </a:p>
          </p:txBody>
        </p:sp>
      </p:grpSp>
      <p:grpSp>
        <p:nvGrpSpPr>
          <p:cNvPr id="101" name="组合 63"/>
          <p:cNvGrpSpPr>
            <a:grpSpLocks/>
          </p:cNvGrpSpPr>
          <p:nvPr/>
        </p:nvGrpSpPr>
        <p:grpSpPr bwMode="auto">
          <a:xfrm>
            <a:off x="1035498" y="2119236"/>
            <a:ext cx="1783902" cy="719214"/>
            <a:chOff x="381110" y="2819416"/>
            <a:chExt cx="1981148" cy="742795"/>
          </a:xfrm>
          <a:solidFill>
            <a:schemeClr val="bg1">
              <a:lumMod val="50000"/>
            </a:schemeClr>
          </a:solidFill>
        </p:grpSpPr>
        <p:sp>
          <p:nvSpPr>
            <p:cNvPr id="102" name="AutoShape 16"/>
            <p:cNvSpPr>
              <a:spLocks noChangeArrowheads="1"/>
            </p:cNvSpPr>
            <p:nvPr/>
          </p:nvSpPr>
          <p:spPr bwMode="gray">
            <a:xfrm>
              <a:off x="381110" y="2819416"/>
              <a:ext cx="1981148" cy="742795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03" name="TextBox 49"/>
            <p:cNvSpPr txBox="1">
              <a:spLocks noChangeArrowheads="1"/>
            </p:cNvSpPr>
            <p:nvPr/>
          </p:nvSpPr>
          <p:spPr bwMode="auto">
            <a:xfrm>
              <a:off x="457308" y="3030935"/>
              <a:ext cx="1904950" cy="4132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言行自律</a:t>
              </a:r>
            </a:p>
          </p:txBody>
        </p:sp>
      </p:grpSp>
      <p:grpSp>
        <p:nvGrpSpPr>
          <p:cNvPr id="104" name="组合 62"/>
          <p:cNvGrpSpPr>
            <a:grpSpLocks/>
          </p:cNvGrpSpPr>
          <p:nvPr/>
        </p:nvGrpSpPr>
        <p:grpSpPr bwMode="auto">
          <a:xfrm>
            <a:off x="1035498" y="2824086"/>
            <a:ext cx="1783902" cy="719214"/>
            <a:chOff x="381110" y="3524383"/>
            <a:chExt cx="1981148" cy="742795"/>
          </a:xfrm>
          <a:solidFill>
            <a:schemeClr val="bg1">
              <a:lumMod val="50000"/>
            </a:schemeClr>
          </a:solidFill>
        </p:grpSpPr>
        <p:sp>
          <p:nvSpPr>
            <p:cNvPr id="105" name="AutoShape 16"/>
            <p:cNvSpPr>
              <a:spLocks noChangeArrowheads="1"/>
            </p:cNvSpPr>
            <p:nvPr/>
          </p:nvSpPr>
          <p:spPr bwMode="gray">
            <a:xfrm>
              <a:off x="381110" y="3524383"/>
              <a:ext cx="1981148" cy="742795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06" name="TextBox 50"/>
            <p:cNvSpPr txBox="1">
              <a:spLocks noChangeArrowheads="1"/>
            </p:cNvSpPr>
            <p:nvPr/>
          </p:nvSpPr>
          <p:spPr bwMode="auto">
            <a:xfrm>
              <a:off x="457308" y="3733792"/>
              <a:ext cx="1904950" cy="4132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礼仪自行</a:t>
              </a:r>
            </a:p>
          </p:txBody>
        </p:sp>
      </p:grpSp>
      <p:grpSp>
        <p:nvGrpSpPr>
          <p:cNvPr id="107" name="组合 61"/>
          <p:cNvGrpSpPr>
            <a:grpSpLocks/>
          </p:cNvGrpSpPr>
          <p:nvPr/>
        </p:nvGrpSpPr>
        <p:grpSpPr bwMode="auto">
          <a:xfrm>
            <a:off x="1035498" y="3490836"/>
            <a:ext cx="1783902" cy="719214"/>
            <a:chOff x="381110" y="4190980"/>
            <a:chExt cx="1981148" cy="742795"/>
          </a:xfrm>
          <a:solidFill>
            <a:schemeClr val="bg1">
              <a:lumMod val="50000"/>
            </a:schemeClr>
          </a:solidFill>
        </p:grpSpPr>
        <p:sp>
          <p:nvSpPr>
            <p:cNvPr id="108" name="AutoShape 16"/>
            <p:cNvSpPr>
              <a:spLocks noChangeArrowheads="1"/>
            </p:cNvSpPr>
            <p:nvPr/>
          </p:nvSpPr>
          <p:spPr bwMode="gray">
            <a:xfrm>
              <a:off x="381110" y="4190980"/>
              <a:ext cx="1981148" cy="742795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09" name="TextBox 51"/>
            <p:cNvSpPr txBox="1">
              <a:spLocks noChangeArrowheads="1"/>
            </p:cNvSpPr>
            <p:nvPr/>
          </p:nvSpPr>
          <p:spPr bwMode="auto">
            <a:xfrm>
              <a:off x="457308" y="4402499"/>
              <a:ext cx="1904950" cy="4132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友谊自建</a:t>
              </a:r>
            </a:p>
          </p:txBody>
        </p:sp>
      </p:grpSp>
      <p:grpSp>
        <p:nvGrpSpPr>
          <p:cNvPr id="110" name="组合 60"/>
          <p:cNvGrpSpPr>
            <a:grpSpLocks/>
          </p:cNvGrpSpPr>
          <p:nvPr/>
        </p:nvGrpSpPr>
        <p:grpSpPr bwMode="auto">
          <a:xfrm>
            <a:off x="1035498" y="4195686"/>
            <a:ext cx="1783902" cy="719214"/>
            <a:chOff x="381110" y="4895947"/>
            <a:chExt cx="1981148" cy="742795"/>
          </a:xfrm>
        </p:grpSpPr>
        <p:sp>
          <p:nvSpPr>
            <p:cNvPr id="111" name="AutoShape 16"/>
            <p:cNvSpPr>
              <a:spLocks noChangeArrowheads="1"/>
            </p:cNvSpPr>
            <p:nvPr/>
          </p:nvSpPr>
          <p:spPr bwMode="gray">
            <a:xfrm>
              <a:off x="381110" y="4895947"/>
              <a:ext cx="1981148" cy="742795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12" name="TextBox 52"/>
            <p:cNvSpPr txBox="1">
              <a:spLocks noChangeArrowheads="1"/>
            </p:cNvSpPr>
            <p:nvPr/>
          </p:nvSpPr>
          <p:spPr bwMode="auto">
            <a:xfrm>
              <a:off x="457308" y="5087791"/>
              <a:ext cx="1904950" cy="413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公物自管</a:t>
              </a:r>
            </a:p>
          </p:txBody>
        </p:sp>
      </p:grpSp>
      <p:grpSp>
        <p:nvGrpSpPr>
          <p:cNvPr id="113" name="组合 71"/>
          <p:cNvGrpSpPr>
            <a:grpSpLocks/>
          </p:cNvGrpSpPr>
          <p:nvPr/>
        </p:nvGrpSpPr>
        <p:grpSpPr bwMode="auto">
          <a:xfrm>
            <a:off x="6697062" y="824444"/>
            <a:ext cx="1989737" cy="737655"/>
            <a:chOff x="6019762" y="1524050"/>
            <a:chExt cx="2209742" cy="761980"/>
          </a:xfrm>
        </p:grpSpPr>
        <p:sp>
          <p:nvSpPr>
            <p:cNvPr id="114" name="AutoShape 19"/>
            <p:cNvSpPr>
              <a:spLocks noChangeArrowheads="1"/>
            </p:cNvSpPr>
            <p:nvPr/>
          </p:nvSpPr>
          <p:spPr bwMode="gray">
            <a:xfrm>
              <a:off x="6019762" y="1524050"/>
              <a:ext cx="2209742" cy="7619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15" name="TextBox 53"/>
            <p:cNvSpPr txBox="1">
              <a:spLocks noChangeArrowheads="1"/>
            </p:cNvSpPr>
            <p:nvPr/>
          </p:nvSpPr>
          <p:spPr bwMode="auto">
            <a:xfrm>
              <a:off x="6248356" y="1734980"/>
              <a:ext cx="1904951" cy="41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品德自省</a:t>
              </a:r>
            </a:p>
          </p:txBody>
        </p:sp>
      </p:grpSp>
      <p:grpSp>
        <p:nvGrpSpPr>
          <p:cNvPr id="116" name="组合 70"/>
          <p:cNvGrpSpPr>
            <a:grpSpLocks/>
          </p:cNvGrpSpPr>
          <p:nvPr/>
        </p:nvGrpSpPr>
        <p:grpSpPr bwMode="auto">
          <a:xfrm>
            <a:off x="6697062" y="1510244"/>
            <a:ext cx="1989737" cy="737655"/>
            <a:chOff x="6019762" y="2209832"/>
            <a:chExt cx="2209742" cy="761980"/>
          </a:xfrm>
        </p:grpSpPr>
        <p:sp>
          <p:nvSpPr>
            <p:cNvPr id="117" name="AutoShape 19"/>
            <p:cNvSpPr>
              <a:spLocks noChangeArrowheads="1"/>
            </p:cNvSpPr>
            <p:nvPr/>
          </p:nvSpPr>
          <p:spPr bwMode="gray">
            <a:xfrm>
              <a:off x="6019762" y="2209832"/>
              <a:ext cx="2209742" cy="7619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22" name="TextBox 54"/>
            <p:cNvSpPr txBox="1">
              <a:spLocks noChangeArrowheads="1"/>
            </p:cNvSpPr>
            <p:nvPr/>
          </p:nvSpPr>
          <p:spPr bwMode="auto">
            <a:xfrm>
              <a:off x="6248356" y="2420762"/>
              <a:ext cx="1904951" cy="41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公德自守</a:t>
              </a:r>
            </a:p>
          </p:txBody>
        </p:sp>
      </p:grpSp>
      <p:grpSp>
        <p:nvGrpSpPr>
          <p:cNvPr id="123" name="组合 69"/>
          <p:cNvGrpSpPr>
            <a:grpSpLocks/>
          </p:cNvGrpSpPr>
          <p:nvPr/>
        </p:nvGrpSpPr>
        <p:grpSpPr bwMode="auto">
          <a:xfrm>
            <a:off x="6697062" y="2196044"/>
            <a:ext cx="1989737" cy="737655"/>
            <a:chOff x="6019762" y="2895614"/>
            <a:chExt cx="2209742" cy="761980"/>
          </a:xfrm>
        </p:grpSpPr>
        <p:sp>
          <p:nvSpPr>
            <p:cNvPr id="124" name="AutoShape 19"/>
            <p:cNvSpPr>
              <a:spLocks noChangeArrowheads="1"/>
            </p:cNvSpPr>
            <p:nvPr/>
          </p:nvSpPr>
          <p:spPr bwMode="gray">
            <a:xfrm>
              <a:off x="6019762" y="2895614"/>
              <a:ext cx="2209742" cy="7619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25" name="TextBox 55"/>
            <p:cNvSpPr txBox="1">
              <a:spLocks noChangeArrowheads="1"/>
            </p:cNvSpPr>
            <p:nvPr/>
          </p:nvSpPr>
          <p:spPr bwMode="auto">
            <a:xfrm>
              <a:off x="6248356" y="3106544"/>
              <a:ext cx="1904951" cy="41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生活自理</a:t>
              </a:r>
            </a:p>
          </p:txBody>
        </p:sp>
      </p:grpSp>
      <p:grpSp>
        <p:nvGrpSpPr>
          <p:cNvPr id="126" name="组合 68"/>
          <p:cNvGrpSpPr>
            <a:grpSpLocks/>
          </p:cNvGrpSpPr>
          <p:nvPr/>
        </p:nvGrpSpPr>
        <p:grpSpPr bwMode="auto">
          <a:xfrm>
            <a:off x="6697062" y="2881844"/>
            <a:ext cx="1989737" cy="737655"/>
            <a:chOff x="6019762" y="3581396"/>
            <a:chExt cx="2209742" cy="761980"/>
          </a:xfrm>
        </p:grpSpPr>
        <p:sp>
          <p:nvSpPr>
            <p:cNvPr id="127" name="AutoShape 19"/>
            <p:cNvSpPr>
              <a:spLocks noChangeArrowheads="1"/>
            </p:cNvSpPr>
            <p:nvPr/>
          </p:nvSpPr>
          <p:spPr bwMode="gray">
            <a:xfrm>
              <a:off x="6019762" y="3581396"/>
              <a:ext cx="2209742" cy="7619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28" name="TextBox 56"/>
            <p:cNvSpPr txBox="1">
              <a:spLocks noChangeArrowheads="1"/>
            </p:cNvSpPr>
            <p:nvPr/>
          </p:nvSpPr>
          <p:spPr bwMode="auto">
            <a:xfrm>
              <a:off x="6248356" y="3809991"/>
              <a:ext cx="1904951" cy="41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技艺自强</a:t>
              </a:r>
            </a:p>
          </p:txBody>
        </p:sp>
      </p:grpSp>
      <p:grpSp>
        <p:nvGrpSpPr>
          <p:cNvPr id="129" name="组合 67"/>
          <p:cNvGrpSpPr>
            <a:grpSpLocks/>
          </p:cNvGrpSpPr>
          <p:nvPr/>
        </p:nvGrpSpPr>
        <p:grpSpPr bwMode="auto">
          <a:xfrm>
            <a:off x="6697062" y="3567644"/>
            <a:ext cx="1989737" cy="737655"/>
            <a:chOff x="6019762" y="4267178"/>
            <a:chExt cx="2209742" cy="761980"/>
          </a:xfrm>
        </p:grpSpPr>
        <p:sp>
          <p:nvSpPr>
            <p:cNvPr id="130" name="AutoShape 19"/>
            <p:cNvSpPr>
              <a:spLocks noChangeArrowheads="1"/>
            </p:cNvSpPr>
            <p:nvPr/>
          </p:nvSpPr>
          <p:spPr bwMode="gray">
            <a:xfrm>
              <a:off x="6019762" y="4267178"/>
              <a:ext cx="2209742" cy="7619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31" name="TextBox 57"/>
            <p:cNvSpPr txBox="1">
              <a:spLocks noChangeArrowheads="1"/>
            </p:cNvSpPr>
            <p:nvPr/>
          </p:nvSpPr>
          <p:spPr bwMode="auto">
            <a:xfrm>
              <a:off x="6172158" y="4478108"/>
              <a:ext cx="1904951" cy="41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环境自护</a:t>
              </a:r>
            </a:p>
          </p:txBody>
        </p:sp>
      </p:grpSp>
      <p:grpSp>
        <p:nvGrpSpPr>
          <p:cNvPr id="132" name="组合 66"/>
          <p:cNvGrpSpPr>
            <a:grpSpLocks/>
          </p:cNvGrpSpPr>
          <p:nvPr/>
        </p:nvGrpSpPr>
        <p:grpSpPr bwMode="auto">
          <a:xfrm>
            <a:off x="6697062" y="4253444"/>
            <a:ext cx="1989737" cy="737655"/>
            <a:chOff x="6019762" y="4952960"/>
            <a:chExt cx="2209742" cy="761980"/>
          </a:xfrm>
        </p:grpSpPr>
        <p:sp>
          <p:nvSpPr>
            <p:cNvPr id="133" name="AutoShape 19"/>
            <p:cNvSpPr>
              <a:spLocks noChangeArrowheads="1"/>
            </p:cNvSpPr>
            <p:nvPr/>
          </p:nvSpPr>
          <p:spPr bwMode="gray">
            <a:xfrm>
              <a:off x="6019762" y="4952960"/>
              <a:ext cx="2209742" cy="7619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34" name="TextBox 58"/>
            <p:cNvSpPr txBox="1">
              <a:spLocks noChangeArrowheads="1"/>
            </p:cNvSpPr>
            <p:nvPr/>
          </p:nvSpPr>
          <p:spPr bwMode="auto">
            <a:xfrm>
              <a:off x="6248356" y="5163890"/>
              <a:ext cx="1904951" cy="41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zh-CN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缺点</a:t>
              </a:r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自改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燕尾形 117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9" name="燕尾形 118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39"/>
          <p:cNvSpPr txBox="1">
            <a:spLocks noChangeArrowheads="1"/>
          </p:cNvSpPr>
          <p:nvPr/>
        </p:nvSpPr>
        <p:spPr bwMode="auto">
          <a:xfrm>
            <a:off x="901036" y="133350"/>
            <a:ext cx="49663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学生综合素质评价手册 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页脚占位符 3"/>
          <p:cNvSpPr>
            <a:spLocks noGrp="1"/>
          </p:cNvSpPr>
          <p:nvPr>
            <p:ph type="ftr" sz="quarter" idx="12"/>
          </p:nvPr>
        </p:nvSpPr>
        <p:spPr>
          <a:xfrm>
            <a:off x="5257800" y="6477000"/>
            <a:ext cx="2151017" cy="176213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www.themegallery.com</a:t>
            </a:r>
            <a:endParaRPr lang="en-US" altLang="zh-CN"/>
          </a:p>
        </p:txBody>
      </p:sp>
      <p:sp>
        <p:nvSpPr>
          <p:cNvPr id="50" name="页脚占位符 3"/>
          <p:cNvSpPr txBox="1">
            <a:spLocks/>
          </p:cNvSpPr>
          <p:nvPr/>
        </p:nvSpPr>
        <p:spPr>
          <a:xfrm>
            <a:off x="5652334" y="6505574"/>
            <a:ext cx="2501066" cy="200025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elia BT"/>
                <a:ea typeface="宋体" pitchFamily="2" charset="-122"/>
                <a:cs typeface="+mn-cs"/>
              </a:rPr>
              <a:t>www.themegallery.com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elia BT"/>
              <a:ea typeface="宋体" pitchFamily="2" charset="-122"/>
              <a:cs typeface="+mn-cs"/>
            </a:endParaRPr>
          </a:p>
        </p:txBody>
      </p:sp>
      <p:sp>
        <p:nvSpPr>
          <p:cNvPr id="61" name="六边形 60"/>
          <p:cNvSpPr/>
          <p:nvPr/>
        </p:nvSpPr>
        <p:spPr>
          <a:xfrm>
            <a:off x="762000" y="742950"/>
            <a:ext cx="2286000" cy="1981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六边形 61"/>
          <p:cNvSpPr/>
          <p:nvPr/>
        </p:nvSpPr>
        <p:spPr>
          <a:xfrm>
            <a:off x="2514600" y="2266950"/>
            <a:ext cx="2286000" cy="1981200"/>
          </a:xfrm>
          <a:prstGeom prst="hexagon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六边形 62"/>
          <p:cNvSpPr/>
          <p:nvPr/>
        </p:nvSpPr>
        <p:spPr>
          <a:xfrm>
            <a:off x="4343400" y="819150"/>
            <a:ext cx="2286000" cy="1981200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六边形 63"/>
          <p:cNvSpPr/>
          <p:nvPr/>
        </p:nvSpPr>
        <p:spPr>
          <a:xfrm>
            <a:off x="4953000" y="2952750"/>
            <a:ext cx="2286000" cy="1981200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38"/>
            <a:ext cx="9144000" cy="5163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76751"/>
            <a:ext cx="2743200" cy="2577033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895600" y="972044"/>
            <a:ext cx="0" cy="2532293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048000" y="1048220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86297" y="158145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ea typeface="黑体" pitchFamily="49" charset="-122"/>
              </a:rPr>
              <a:t>“护航教育”实施保障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029200" y="2559276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2495550"/>
            <a:ext cx="19800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“四位一体”管理体制</a:t>
            </a:r>
            <a:endParaRPr lang="zh-CN" altLang="en-US" sz="1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143000" y="1753665"/>
            <a:ext cx="1427938" cy="1427497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938264"/>
            <a:ext cx="1414155" cy="88966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971800" y="2495550"/>
            <a:ext cx="205857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ea typeface="黑体" pitchFamily="49" charset="-122"/>
              </a:rPr>
              <a:t>“爱</a:t>
            </a:r>
            <a:r>
              <a:rPr lang="en-US" altLang="zh-CN" sz="1400" dirty="0" smtClean="0">
                <a:solidFill>
                  <a:srgbClr val="FF0000"/>
                </a:solidFill>
                <a:ea typeface="黑体" pitchFamily="49" charset="-122"/>
              </a:rPr>
              <a:t>·</a:t>
            </a:r>
            <a:r>
              <a:rPr lang="zh-CN" altLang="en-US" sz="1400" dirty="0" smtClean="0">
                <a:solidFill>
                  <a:srgbClr val="FF0000"/>
                </a:solidFill>
                <a:ea typeface="黑体" pitchFamily="49" charset="-122"/>
              </a:rPr>
              <a:t>双十一”活动分工</a:t>
            </a:r>
            <a:endParaRPr lang="zh-CN" altLang="en-US" sz="1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2971800" y="2571750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3023652" y="2876550"/>
            <a:ext cx="6012000" cy="0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psb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3028950"/>
            <a:ext cx="1575852" cy="104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图片 25" descr="QQ图片2015042516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3212" y="3028950"/>
            <a:ext cx="1569988" cy="104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照片\学校图片\图片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992860"/>
            <a:ext cx="1676400" cy="117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矩形 18"/>
          <p:cNvSpPr/>
          <p:nvPr/>
        </p:nvSpPr>
        <p:spPr bwMode="auto">
          <a:xfrm>
            <a:off x="7010400" y="2571750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2495550"/>
            <a:ext cx="19800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“护航教育”实施操作</a:t>
            </a:r>
            <a:endParaRPr lang="zh-CN" altLang="en-US" sz="1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6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8" grpId="0"/>
      <p:bldP spid="17" grpId="0" animBg="1"/>
      <p:bldP spid="34" grpId="0"/>
      <p:bldP spid="38" grpId="0" animBg="1"/>
      <p:bldP spid="19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62000" y="134103"/>
            <a:ext cx="3425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</a:t>
            </a: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有双十一”活动分工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071650" y="1185534"/>
            <a:ext cx="2697115" cy="2665842"/>
            <a:chOff x="2882997" y="1263845"/>
            <a:chExt cx="2697115" cy="2665842"/>
          </a:xfrm>
        </p:grpSpPr>
        <p:sp>
          <p:nvSpPr>
            <p:cNvPr id="64" name="椭圆 63"/>
            <p:cNvSpPr/>
            <p:nvPr/>
          </p:nvSpPr>
          <p:spPr>
            <a:xfrm>
              <a:off x="2915816" y="1263845"/>
              <a:ext cx="2664296" cy="26642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5378912" y="2974108"/>
              <a:ext cx="201200" cy="20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4644008" y="1284212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3709886" y="3754353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2882997" y="2131209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六边形 68"/>
          <p:cNvSpPr/>
          <p:nvPr/>
        </p:nvSpPr>
        <p:spPr>
          <a:xfrm rot="20402482">
            <a:off x="4764775" y="3368201"/>
            <a:ext cx="657584" cy="592598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0" name="六边形 69"/>
          <p:cNvSpPr/>
          <p:nvPr/>
        </p:nvSpPr>
        <p:spPr>
          <a:xfrm rot="20402482">
            <a:off x="3511789" y="1084936"/>
            <a:ext cx="657584" cy="592598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1" name="六边形 70"/>
          <p:cNvSpPr/>
          <p:nvPr/>
        </p:nvSpPr>
        <p:spPr>
          <a:xfrm rot="20305270">
            <a:off x="5339372" y="1670702"/>
            <a:ext cx="657584" cy="592598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六边形 71"/>
          <p:cNvSpPr/>
          <p:nvPr/>
        </p:nvSpPr>
        <p:spPr>
          <a:xfrm rot="19463434">
            <a:off x="2951011" y="2800698"/>
            <a:ext cx="657584" cy="592598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802607" y="3280079"/>
            <a:ext cx="2168435" cy="819048"/>
          </a:xfrm>
          <a:custGeom>
            <a:avLst/>
            <a:gdLst>
              <a:gd name="connsiteX0" fmla="*/ 2782389 w 2782389"/>
              <a:gd name="connsiteY0" fmla="*/ 0 h 3696789"/>
              <a:gd name="connsiteX1" fmla="*/ 2782389 w 2782389"/>
              <a:gd name="connsiteY1" fmla="*/ 0 h 3696789"/>
              <a:gd name="connsiteX2" fmla="*/ 613954 w 2782389"/>
              <a:gd name="connsiteY2" fmla="*/ 13063 h 3696789"/>
              <a:gd name="connsiteX3" fmla="*/ 0 w 2782389"/>
              <a:gd name="connsiteY3" fmla="*/ 3696789 h 3696789"/>
              <a:gd name="connsiteX0" fmla="*/ 2207623 w 2207623"/>
              <a:gd name="connsiteY0" fmla="*/ 0 h 2129246"/>
              <a:gd name="connsiteX1" fmla="*/ 2207623 w 2207623"/>
              <a:gd name="connsiteY1" fmla="*/ 0 h 2129246"/>
              <a:gd name="connsiteX2" fmla="*/ 39188 w 2207623"/>
              <a:gd name="connsiteY2" fmla="*/ 13063 h 2129246"/>
              <a:gd name="connsiteX3" fmla="*/ 0 w 2207623"/>
              <a:gd name="connsiteY3" fmla="*/ 2129246 h 2129246"/>
              <a:gd name="connsiteX0" fmla="*/ 2168435 w 2168435"/>
              <a:gd name="connsiteY0" fmla="*/ 0 h 2129246"/>
              <a:gd name="connsiteX1" fmla="*/ 2168435 w 2168435"/>
              <a:gd name="connsiteY1" fmla="*/ 0 h 2129246"/>
              <a:gd name="connsiteX2" fmla="*/ 0 w 2168435"/>
              <a:gd name="connsiteY2" fmla="*/ 13063 h 2129246"/>
              <a:gd name="connsiteX3" fmla="*/ 0 w 2168435"/>
              <a:gd name="connsiteY3" fmla="*/ 2129246 h 2129246"/>
              <a:gd name="connsiteX0" fmla="*/ 2168435 w 2168435"/>
              <a:gd name="connsiteY0" fmla="*/ 0 h 2283736"/>
              <a:gd name="connsiteX1" fmla="*/ 2168435 w 2168435"/>
              <a:gd name="connsiteY1" fmla="*/ 0 h 2283736"/>
              <a:gd name="connsiteX2" fmla="*/ 0 w 2168435"/>
              <a:gd name="connsiteY2" fmla="*/ 13063 h 2283736"/>
              <a:gd name="connsiteX3" fmla="*/ 0 w 2168435"/>
              <a:gd name="connsiteY3" fmla="*/ 2129246 h 2283736"/>
              <a:gd name="connsiteX4" fmla="*/ 13063 w 2168435"/>
              <a:gd name="connsiteY4" fmla="*/ 2121294 h 2283736"/>
              <a:gd name="connsiteX0" fmla="*/ 2169282 w 2169282"/>
              <a:gd name="connsiteY0" fmla="*/ 0 h 2378433"/>
              <a:gd name="connsiteX1" fmla="*/ 2169282 w 2169282"/>
              <a:gd name="connsiteY1" fmla="*/ 0 h 2378433"/>
              <a:gd name="connsiteX2" fmla="*/ 847 w 2169282"/>
              <a:gd name="connsiteY2" fmla="*/ 13063 h 2378433"/>
              <a:gd name="connsiteX3" fmla="*/ 847 w 2169282"/>
              <a:gd name="connsiteY3" fmla="*/ 2129246 h 2378433"/>
              <a:gd name="connsiteX4" fmla="*/ 847 w 2169282"/>
              <a:gd name="connsiteY4" fmla="*/ 2356426 h 2378433"/>
              <a:gd name="connsiteX0" fmla="*/ 2168435 w 2730137"/>
              <a:gd name="connsiteY0" fmla="*/ 0 h 2298205"/>
              <a:gd name="connsiteX1" fmla="*/ 2168435 w 2730137"/>
              <a:gd name="connsiteY1" fmla="*/ 0 h 2298205"/>
              <a:gd name="connsiteX2" fmla="*/ 0 w 2730137"/>
              <a:gd name="connsiteY2" fmla="*/ 13063 h 2298205"/>
              <a:gd name="connsiteX3" fmla="*/ 0 w 2730137"/>
              <a:gd name="connsiteY3" fmla="*/ 2129246 h 2298205"/>
              <a:gd name="connsiteX4" fmla="*/ 2730137 w 2730137"/>
              <a:gd name="connsiteY4" fmla="*/ 2173546 h 2298205"/>
              <a:gd name="connsiteX0" fmla="*/ 2168467 w 2730169"/>
              <a:gd name="connsiteY0" fmla="*/ 0 h 2173604"/>
              <a:gd name="connsiteX1" fmla="*/ 2168467 w 2730169"/>
              <a:gd name="connsiteY1" fmla="*/ 0 h 2173604"/>
              <a:gd name="connsiteX2" fmla="*/ 32 w 2730169"/>
              <a:gd name="connsiteY2" fmla="*/ 13063 h 2173604"/>
              <a:gd name="connsiteX3" fmla="*/ 32 w 2730169"/>
              <a:gd name="connsiteY3" fmla="*/ 2129246 h 2173604"/>
              <a:gd name="connsiteX4" fmla="*/ 2730169 w 2730169"/>
              <a:gd name="connsiteY4" fmla="*/ 2173546 h 2173604"/>
              <a:gd name="connsiteX0" fmla="*/ 2168468 w 2664856"/>
              <a:gd name="connsiteY0" fmla="*/ 0 h 2131886"/>
              <a:gd name="connsiteX1" fmla="*/ 2168468 w 2664856"/>
              <a:gd name="connsiteY1" fmla="*/ 0 h 2131886"/>
              <a:gd name="connsiteX2" fmla="*/ 33 w 2664856"/>
              <a:gd name="connsiteY2" fmla="*/ 13063 h 2131886"/>
              <a:gd name="connsiteX3" fmla="*/ 33 w 2664856"/>
              <a:gd name="connsiteY3" fmla="*/ 2129246 h 2131886"/>
              <a:gd name="connsiteX4" fmla="*/ 2664856 w 2664856"/>
              <a:gd name="connsiteY4" fmla="*/ 2108231 h 2131886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718102"/>
              <a:gd name="connsiteY0" fmla="*/ 0 h 2147635"/>
              <a:gd name="connsiteX1" fmla="*/ 2168461 w 3718102"/>
              <a:gd name="connsiteY1" fmla="*/ 0 h 2147635"/>
              <a:gd name="connsiteX2" fmla="*/ 26 w 3718102"/>
              <a:gd name="connsiteY2" fmla="*/ 13063 h 2147635"/>
              <a:gd name="connsiteX3" fmla="*/ 26 w 3718102"/>
              <a:gd name="connsiteY3" fmla="*/ 2129246 h 2147635"/>
              <a:gd name="connsiteX4" fmla="*/ 3461683 w 3718102"/>
              <a:gd name="connsiteY4" fmla="*/ 2147420 h 2147635"/>
              <a:gd name="connsiteX5" fmla="*/ 3461683 w 3718102"/>
              <a:gd name="connsiteY5" fmla="*/ 2134357 h 2147635"/>
              <a:gd name="connsiteX0" fmla="*/ 2168461 w 3781024"/>
              <a:gd name="connsiteY0" fmla="*/ 0 h 3597400"/>
              <a:gd name="connsiteX1" fmla="*/ 2168461 w 3781024"/>
              <a:gd name="connsiteY1" fmla="*/ 0 h 3597400"/>
              <a:gd name="connsiteX2" fmla="*/ 26 w 3781024"/>
              <a:gd name="connsiteY2" fmla="*/ 13063 h 3597400"/>
              <a:gd name="connsiteX3" fmla="*/ 26 w 3781024"/>
              <a:gd name="connsiteY3" fmla="*/ 2129246 h 3597400"/>
              <a:gd name="connsiteX4" fmla="*/ 3461683 w 3781024"/>
              <a:gd name="connsiteY4" fmla="*/ 2147420 h 3597400"/>
              <a:gd name="connsiteX5" fmla="*/ 3657626 w 3781024"/>
              <a:gd name="connsiteY5" fmla="*/ 3597397 h 3597400"/>
              <a:gd name="connsiteX0" fmla="*/ 2168461 w 3657626"/>
              <a:gd name="connsiteY0" fmla="*/ 0 h 3597400"/>
              <a:gd name="connsiteX1" fmla="*/ 2168461 w 3657626"/>
              <a:gd name="connsiteY1" fmla="*/ 0 h 3597400"/>
              <a:gd name="connsiteX2" fmla="*/ 26 w 3657626"/>
              <a:gd name="connsiteY2" fmla="*/ 13063 h 3597400"/>
              <a:gd name="connsiteX3" fmla="*/ 26 w 3657626"/>
              <a:gd name="connsiteY3" fmla="*/ 2129246 h 3597400"/>
              <a:gd name="connsiteX4" fmla="*/ 3461683 w 3657626"/>
              <a:gd name="connsiteY4" fmla="*/ 2147420 h 3597400"/>
              <a:gd name="connsiteX5" fmla="*/ 3657626 w 3657626"/>
              <a:gd name="connsiteY5" fmla="*/ 3597397 h 3597400"/>
              <a:gd name="connsiteX0" fmla="*/ 2168461 w 3500872"/>
              <a:gd name="connsiteY0" fmla="*/ 0 h 3610463"/>
              <a:gd name="connsiteX1" fmla="*/ 2168461 w 3500872"/>
              <a:gd name="connsiteY1" fmla="*/ 0 h 3610463"/>
              <a:gd name="connsiteX2" fmla="*/ 26 w 3500872"/>
              <a:gd name="connsiteY2" fmla="*/ 13063 h 3610463"/>
              <a:gd name="connsiteX3" fmla="*/ 26 w 3500872"/>
              <a:gd name="connsiteY3" fmla="*/ 2129246 h 3610463"/>
              <a:gd name="connsiteX4" fmla="*/ 3461683 w 3500872"/>
              <a:gd name="connsiteY4" fmla="*/ 2147420 h 3610463"/>
              <a:gd name="connsiteX5" fmla="*/ 3500872 w 3500872"/>
              <a:gd name="connsiteY5" fmla="*/ 3610460 h 3610463"/>
              <a:gd name="connsiteX0" fmla="*/ 2168461 w 3461683"/>
              <a:gd name="connsiteY0" fmla="*/ 0 h 3597400"/>
              <a:gd name="connsiteX1" fmla="*/ 2168461 w 3461683"/>
              <a:gd name="connsiteY1" fmla="*/ 0 h 3597400"/>
              <a:gd name="connsiteX2" fmla="*/ 26 w 3461683"/>
              <a:gd name="connsiteY2" fmla="*/ 13063 h 3597400"/>
              <a:gd name="connsiteX3" fmla="*/ 26 w 3461683"/>
              <a:gd name="connsiteY3" fmla="*/ 2129246 h 3597400"/>
              <a:gd name="connsiteX4" fmla="*/ 3461683 w 3461683"/>
              <a:gd name="connsiteY4" fmla="*/ 2147420 h 3597400"/>
              <a:gd name="connsiteX5" fmla="*/ 3461683 w 3461683"/>
              <a:gd name="connsiteY5" fmla="*/ 3597397 h 3597400"/>
              <a:gd name="connsiteX0" fmla="*/ 2168461 w 3474746"/>
              <a:gd name="connsiteY0" fmla="*/ 0 h 3584337"/>
              <a:gd name="connsiteX1" fmla="*/ 2168461 w 3474746"/>
              <a:gd name="connsiteY1" fmla="*/ 0 h 3584337"/>
              <a:gd name="connsiteX2" fmla="*/ 26 w 3474746"/>
              <a:gd name="connsiteY2" fmla="*/ 13063 h 3584337"/>
              <a:gd name="connsiteX3" fmla="*/ 26 w 3474746"/>
              <a:gd name="connsiteY3" fmla="*/ 2129246 h 3584337"/>
              <a:gd name="connsiteX4" fmla="*/ 3461683 w 3474746"/>
              <a:gd name="connsiteY4" fmla="*/ 2147420 h 3584337"/>
              <a:gd name="connsiteX5" fmla="*/ 3474746 w 3474746"/>
              <a:gd name="connsiteY5" fmla="*/ 3584334 h 3584337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35 w 2168435"/>
              <a:gd name="connsiteY0" fmla="*/ 0 h 2129246"/>
              <a:gd name="connsiteX1" fmla="*/ 2168435 w 2168435"/>
              <a:gd name="connsiteY1" fmla="*/ 0 h 2129246"/>
              <a:gd name="connsiteX2" fmla="*/ 0 w 2168435"/>
              <a:gd name="connsiteY2" fmla="*/ 13063 h 2129246"/>
              <a:gd name="connsiteX3" fmla="*/ 0 w 2168435"/>
              <a:gd name="connsiteY3" fmla="*/ 2129246 h 2129246"/>
              <a:gd name="connsiteX0" fmla="*/ 2168435 w 2168435"/>
              <a:gd name="connsiteY0" fmla="*/ 0 h 1753326"/>
              <a:gd name="connsiteX1" fmla="*/ 2168435 w 2168435"/>
              <a:gd name="connsiteY1" fmla="*/ 0 h 1753326"/>
              <a:gd name="connsiteX2" fmla="*/ 0 w 2168435"/>
              <a:gd name="connsiteY2" fmla="*/ 13063 h 1753326"/>
              <a:gd name="connsiteX3" fmla="*/ 0 w 2168435"/>
              <a:gd name="connsiteY3" fmla="*/ 1753326 h 1753326"/>
              <a:gd name="connsiteX0" fmla="*/ 2168435 w 2168435"/>
              <a:gd name="connsiteY0" fmla="*/ 0 h 819048"/>
              <a:gd name="connsiteX1" fmla="*/ 2168435 w 2168435"/>
              <a:gd name="connsiteY1" fmla="*/ 0 h 819048"/>
              <a:gd name="connsiteX2" fmla="*/ 0 w 2168435"/>
              <a:gd name="connsiteY2" fmla="*/ 13063 h 819048"/>
              <a:gd name="connsiteX3" fmla="*/ 0 w 2168435"/>
              <a:gd name="connsiteY3" fmla="*/ 819048 h 81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435" h="819048">
                <a:moveTo>
                  <a:pt x="2168435" y="0"/>
                </a:moveTo>
                <a:lnTo>
                  <a:pt x="2168435" y="0"/>
                </a:lnTo>
                <a:cubicBezTo>
                  <a:pt x="1097451" y="26775"/>
                  <a:pt x="1820146" y="13063"/>
                  <a:pt x="0" y="13063"/>
                </a:cubicBezTo>
                <a:lnTo>
                  <a:pt x="0" y="819048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903603" y="3409950"/>
            <a:ext cx="231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结合系部实际情况，自行选择素养模块开展活动。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5" name="任意多边形 74"/>
          <p:cNvSpPr/>
          <p:nvPr/>
        </p:nvSpPr>
        <p:spPr>
          <a:xfrm>
            <a:off x="533400" y="1155945"/>
            <a:ext cx="3012408" cy="938254"/>
          </a:xfrm>
          <a:custGeom>
            <a:avLst/>
            <a:gdLst>
              <a:gd name="connsiteX0" fmla="*/ 3370217 w 3370217"/>
              <a:gd name="connsiteY0" fmla="*/ 0 h 2011680"/>
              <a:gd name="connsiteX1" fmla="*/ 666206 w 3370217"/>
              <a:gd name="connsiteY1" fmla="*/ 0 h 2011680"/>
              <a:gd name="connsiteX2" fmla="*/ 0 w 3370217"/>
              <a:gd name="connsiteY2" fmla="*/ 2011680 h 2011680"/>
              <a:gd name="connsiteX0" fmla="*/ 3012408 w 3012408"/>
              <a:gd name="connsiteY0" fmla="*/ 0 h 938254"/>
              <a:gd name="connsiteX1" fmla="*/ 308397 w 3012408"/>
              <a:gd name="connsiteY1" fmla="*/ 0 h 938254"/>
              <a:gd name="connsiteX2" fmla="*/ 0 w 3012408"/>
              <a:gd name="connsiteY2" fmla="*/ 938254 h 9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408" h="938254">
                <a:moveTo>
                  <a:pt x="3012408" y="0"/>
                </a:moveTo>
                <a:lnTo>
                  <a:pt x="308397" y="0"/>
                </a:lnTo>
                <a:cubicBezTo>
                  <a:pt x="86328" y="670560"/>
                  <a:pt x="222069" y="267694"/>
                  <a:pt x="0" y="938254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872220" y="1200150"/>
            <a:ext cx="2251979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道德素养  知识素养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defRPr/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思想品德、法制、行为习惯、人生观、价值观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 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任意多边形 76"/>
          <p:cNvSpPr/>
          <p:nvPr/>
        </p:nvSpPr>
        <p:spPr>
          <a:xfrm>
            <a:off x="5949373" y="1835213"/>
            <a:ext cx="2786932" cy="599575"/>
          </a:xfrm>
          <a:custGeom>
            <a:avLst/>
            <a:gdLst>
              <a:gd name="connsiteX0" fmla="*/ 0 w 3383280"/>
              <a:gd name="connsiteY0" fmla="*/ 0 h 1867989"/>
              <a:gd name="connsiteX1" fmla="*/ 2286000 w 3383280"/>
              <a:gd name="connsiteY1" fmla="*/ 0 h 1867989"/>
              <a:gd name="connsiteX2" fmla="*/ 3383280 w 3383280"/>
              <a:gd name="connsiteY2" fmla="*/ 1867989 h 1867989"/>
              <a:gd name="connsiteX0" fmla="*/ 0 w 2786932"/>
              <a:gd name="connsiteY0" fmla="*/ 0 h 936515"/>
              <a:gd name="connsiteX1" fmla="*/ 2286000 w 2786932"/>
              <a:gd name="connsiteY1" fmla="*/ 0 h 936515"/>
              <a:gd name="connsiteX2" fmla="*/ 2786932 w 2786932"/>
              <a:gd name="connsiteY2" fmla="*/ 936515 h 93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932" h="936515">
                <a:moveTo>
                  <a:pt x="0" y="0"/>
                </a:moveTo>
                <a:lnTo>
                  <a:pt x="2286000" y="0"/>
                </a:lnTo>
                <a:cubicBezTo>
                  <a:pt x="2651760" y="622663"/>
                  <a:pt x="2421172" y="313852"/>
                  <a:pt x="2786932" y="936515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5374607" y="3886080"/>
            <a:ext cx="2589349" cy="635032"/>
          </a:xfrm>
          <a:custGeom>
            <a:avLst/>
            <a:gdLst>
              <a:gd name="connsiteX0" fmla="*/ 0 w 3984172"/>
              <a:gd name="connsiteY0" fmla="*/ 13063 h 2926080"/>
              <a:gd name="connsiteX1" fmla="*/ 2586446 w 3984172"/>
              <a:gd name="connsiteY1" fmla="*/ 0 h 2926080"/>
              <a:gd name="connsiteX2" fmla="*/ 3984172 w 3984172"/>
              <a:gd name="connsiteY2" fmla="*/ 2926080 h 2926080"/>
              <a:gd name="connsiteX0" fmla="*/ 0 w 2599509"/>
              <a:gd name="connsiteY0" fmla="*/ 13063 h 1476103"/>
              <a:gd name="connsiteX1" fmla="*/ 2586446 w 2599509"/>
              <a:gd name="connsiteY1" fmla="*/ 0 h 1476103"/>
              <a:gd name="connsiteX2" fmla="*/ 2599509 w 2599509"/>
              <a:gd name="connsiteY2" fmla="*/ 1476103 h 1476103"/>
              <a:gd name="connsiteX0" fmla="*/ 0 w 2600476"/>
              <a:gd name="connsiteY0" fmla="*/ 13063 h 1585444"/>
              <a:gd name="connsiteX1" fmla="*/ 2586446 w 2600476"/>
              <a:gd name="connsiteY1" fmla="*/ 0 h 1585444"/>
              <a:gd name="connsiteX2" fmla="*/ 2599509 w 2600476"/>
              <a:gd name="connsiteY2" fmla="*/ 1476103 h 1585444"/>
              <a:gd name="connsiteX3" fmla="*/ 2599510 w 2600476"/>
              <a:gd name="connsiteY3" fmla="*/ 1476104 h 1585444"/>
              <a:gd name="connsiteX0" fmla="*/ 0 w 2600476"/>
              <a:gd name="connsiteY0" fmla="*/ 13063 h 1687088"/>
              <a:gd name="connsiteX1" fmla="*/ 2586446 w 2600476"/>
              <a:gd name="connsiteY1" fmla="*/ 0 h 1687088"/>
              <a:gd name="connsiteX2" fmla="*/ 2599509 w 2600476"/>
              <a:gd name="connsiteY2" fmla="*/ 1476103 h 1687088"/>
              <a:gd name="connsiteX3" fmla="*/ 2599510 w 2600476"/>
              <a:gd name="connsiteY3" fmla="*/ 1685109 h 1687088"/>
              <a:gd name="connsiteX0" fmla="*/ 0 w 3958047"/>
              <a:gd name="connsiteY0" fmla="*/ 13063 h 1666247"/>
              <a:gd name="connsiteX1" fmla="*/ 2586446 w 3958047"/>
              <a:gd name="connsiteY1" fmla="*/ 0 h 1666247"/>
              <a:gd name="connsiteX2" fmla="*/ 2599509 w 3958047"/>
              <a:gd name="connsiteY2" fmla="*/ 1476103 h 1666247"/>
              <a:gd name="connsiteX3" fmla="*/ 3958047 w 3958047"/>
              <a:gd name="connsiteY3" fmla="*/ 1658984 h 1666247"/>
              <a:gd name="connsiteX0" fmla="*/ 0 w 3958047"/>
              <a:gd name="connsiteY0" fmla="*/ 13063 h 1658984"/>
              <a:gd name="connsiteX1" fmla="*/ 2586446 w 3958047"/>
              <a:gd name="connsiteY1" fmla="*/ 0 h 1658984"/>
              <a:gd name="connsiteX2" fmla="*/ 2599509 w 3958047"/>
              <a:gd name="connsiteY2" fmla="*/ 1476103 h 1658984"/>
              <a:gd name="connsiteX3" fmla="*/ 3958047 w 3958047"/>
              <a:gd name="connsiteY3" fmla="*/ 1658984 h 1658984"/>
              <a:gd name="connsiteX0" fmla="*/ 0 w 3958047"/>
              <a:gd name="connsiteY0" fmla="*/ 13063 h 1515292"/>
              <a:gd name="connsiteX1" fmla="*/ 2586446 w 3958047"/>
              <a:gd name="connsiteY1" fmla="*/ 0 h 1515292"/>
              <a:gd name="connsiteX2" fmla="*/ 2599509 w 3958047"/>
              <a:gd name="connsiteY2" fmla="*/ 1476103 h 1515292"/>
              <a:gd name="connsiteX3" fmla="*/ 3958047 w 3958047"/>
              <a:gd name="connsiteY3" fmla="*/ 1515292 h 1515292"/>
              <a:gd name="connsiteX0" fmla="*/ 0 w 2599509"/>
              <a:gd name="connsiteY0" fmla="*/ 13063 h 1476103"/>
              <a:gd name="connsiteX1" fmla="*/ 2586446 w 2599509"/>
              <a:gd name="connsiteY1" fmla="*/ 0 h 1476103"/>
              <a:gd name="connsiteX2" fmla="*/ 2599509 w 2599509"/>
              <a:gd name="connsiteY2" fmla="*/ 1476103 h 1476103"/>
              <a:gd name="connsiteX0" fmla="*/ 0 w 2589349"/>
              <a:gd name="connsiteY0" fmla="*/ 13063 h 1191623"/>
              <a:gd name="connsiteX1" fmla="*/ 2586446 w 2589349"/>
              <a:gd name="connsiteY1" fmla="*/ 0 h 1191623"/>
              <a:gd name="connsiteX2" fmla="*/ 2589349 w 2589349"/>
              <a:gd name="connsiteY2" fmla="*/ 1191623 h 1191623"/>
              <a:gd name="connsiteX0" fmla="*/ 0 w 2589349"/>
              <a:gd name="connsiteY0" fmla="*/ 13063 h 635032"/>
              <a:gd name="connsiteX1" fmla="*/ 2586446 w 2589349"/>
              <a:gd name="connsiteY1" fmla="*/ 0 h 635032"/>
              <a:gd name="connsiteX2" fmla="*/ 2589349 w 2589349"/>
              <a:gd name="connsiteY2" fmla="*/ 635032 h 63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9349" h="635032">
                <a:moveTo>
                  <a:pt x="0" y="13063"/>
                </a:moveTo>
                <a:lnTo>
                  <a:pt x="2586446" y="0"/>
                </a:lnTo>
                <a:cubicBezTo>
                  <a:pt x="2587414" y="397208"/>
                  <a:pt x="2588381" y="237824"/>
                  <a:pt x="2589349" y="635032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6128805" y="1885950"/>
            <a:ext cx="2109382" cy="111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bg2">
                    <a:lumMod val="50000"/>
                  </a:schemeClr>
                </a:solidFill>
              </a:rPr>
              <a:t>艺术素养</a:t>
            </a:r>
            <a:endParaRPr lang="en-US" altLang="zh-CN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迎新汇演、歌咏比赛、艺术节、社团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 </a:t>
            </a:r>
          </a:p>
          <a:p>
            <a:endParaRPr lang="en-US" altLang="zh-CN" dirty="0"/>
          </a:p>
        </p:txBody>
      </p:sp>
      <p:sp>
        <p:nvSpPr>
          <p:cNvPr id="80" name="TextBox 79"/>
          <p:cNvSpPr txBox="1"/>
          <p:nvPr/>
        </p:nvSpPr>
        <p:spPr>
          <a:xfrm>
            <a:off x="5374607" y="3943350"/>
            <a:ext cx="250354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bg2">
                    <a:lumMod val="50000"/>
                  </a:schemeClr>
                </a:solidFill>
              </a:rPr>
              <a:t>健康素养</a:t>
            </a:r>
            <a:endParaRPr lang="en-US" altLang="zh-CN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运动会、球类比赛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06748" y="742950"/>
            <a:ext cx="1290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algn="ctr">
              <a:defRPr sz="2000" b="0" ker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400" b="1" dirty="0" smtClean="0">
                <a:solidFill>
                  <a:srgbClr val="FF0000"/>
                </a:solidFill>
              </a:rPr>
              <a:t>学 工 处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39239" y="1418822"/>
            <a:ext cx="98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团  委</a:t>
            </a:r>
            <a:endParaRPr lang="zh-CN" altLang="en-US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56286" y="342515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algn="ctr">
              <a:defRPr sz="2000" b="0" ker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400" b="1" dirty="0" smtClean="0">
                <a:solidFill>
                  <a:srgbClr val="FF0000"/>
                </a:solidFill>
              </a:rPr>
              <a:t>教 务 处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44232" y="28618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algn="ctr">
              <a:defRPr sz="2000" b="0" ker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400" b="1" dirty="0" smtClean="0">
                <a:solidFill>
                  <a:srgbClr val="FF0000"/>
                </a:solidFill>
              </a:rPr>
              <a:t>六大系部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680533" y="1745127"/>
            <a:ext cx="1487325" cy="1487325"/>
            <a:chOff x="3491880" y="1823438"/>
            <a:chExt cx="1487325" cy="1487325"/>
          </a:xfrm>
        </p:grpSpPr>
        <p:sp>
          <p:nvSpPr>
            <p:cNvPr id="86" name="椭圆 85"/>
            <p:cNvSpPr/>
            <p:nvPr/>
          </p:nvSpPr>
          <p:spPr>
            <a:xfrm>
              <a:off x="3491880" y="1823438"/>
              <a:ext cx="1487325" cy="148732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545147" y="2192861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2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活动载体</a:t>
              </a:r>
              <a:endParaRPr lang="en-US" altLang="zh-CN" sz="2400" dirty="0" smtClean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2400" dirty="0" smtClean="0">
                  <a:solidFill>
                    <a:schemeClr val="bg2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寓教于乐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838200" y="134103"/>
            <a:ext cx="331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“四位一体”管理体制”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10000" y="666750"/>
            <a:ext cx="4724400" cy="4343400"/>
            <a:chOff x="1545" y="4734"/>
            <a:chExt cx="8955" cy="7581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1545" y="4734"/>
              <a:ext cx="8955" cy="5010"/>
              <a:chOff x="1545" y="4125"/>
              <a:chExt cx="8955" cy="501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1545" y="4125"/>
                <a:ext cx="8955" cy="5010"/>
                <a:chOff x="1545" y="4125"/>
                <a:chExt cx="8955" cy="5010"/>
              </a:xfrm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4545" y="5910"/>
                  <a:ext cx="2955" cy="14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学生成长护航方案</a:t>
                  </a:r>
                  <a:endParaRPr kumimoji="0" 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30" name="AutoShape 6"/>
                <p:cNvSpPr>
                  <a:spLocks noChangeArrowheads="1"/>
                </p:cNvSpPr>
                <p:nvPr/>
              </p:nvSpPr>
              <p:spPr bwMode="auto">
                <a:xfrm>
                  <a:off x="1545" y="6195"/>
                  <a:ext cx="1905" cy="8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学工处</a:t>
                  </a:r>
                  <a:endParaRPr kumimoji="0" 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31" name="AutoShape 7"/>
                <p:cNvSpPr>
                  <a:spLocks noChangeArrowheads="1"/>
                </p:cNvSpPr>
                <p:nvPr/>
              </p:nvSpPr>
              <p:spPr bwMode="auto">
                <a:xfrm>
                  <a:off x="5040" y="4125"/>
                  <a:ext cx="1905" cy="8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        院长室</a:t>
                  </a:r>
                  <a:endParaRPr kumimoji="0" 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32" name="AutoShape 8"/>
                <p:cNvSpPr>
                  <a:spLocks noChangeArrowheads="1"/>
                </p:cNvSpPr>
                <p:nvPr/>
              </p:nvSpPr>
              <p:spPr bwMode="auto">
                <a:xfrm>
                  <a:off x="8595" y="6165"/>
                  <a:ext cx="1905" cy="8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教研室</a:t>
                  </a:r>
                  <a:endParaRPr kumimoji="0" 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33" name="AutoShape 9"/>
                <p:cNvSpPr>
                  <a:spLocks noChangeArrowheads="1"/>
                </p:cNvSpPr>
                <p:nvPr/>
              </p:nvSpPr>
              <p:spPr bwMode="auto">
                <a:xfrm>
                  <a:off x="4650" y="8325"/>
                  <a:ext cx="2865" cy="8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系部</a:t>
                  </a:r>
                  <a:endParaRPr kumimoji="0" lang="zh-CN" alt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（学生科、班主任、学生会）</a:t>
                  </a:r>
                  <a:endParaRPr kumimoji="0" 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3465" y="6615"/>
                  <a:ext cx="1065" cy="1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5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7515" y="6600"/>
                  <a:ext cx="1065" cy="1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6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6030" y="4905"/>
                  <a:ext cx="1" cy="10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7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6029" y="7320"/>
                  <a:ext cx="1" cy="10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5340" y="5082"/>
                <a:ext cx="570" cy="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决 策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39" name="Text Box 15"/>
              <p:cNvSpPr txBox="1">
                <a:spLocks noChangeArrowheads="1"/>
              </p:cNvSpPr>
              <p:nvPr/>
            </p:nvSpPr>
            <p:spPr bwMode="auto">
              <a:xfrm>
                <a:off x="6106" y="5085"/>
                <a:ext cx="555" cy="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保 障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5370" y="7362"/>
                <a:ext cx="570" cy="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执 行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41" name="Text Box 17"/>
              <p:cNvSpPr txBox="1">
                <a:spLocks noChangeArrowheads="1"/>
              </p:cNvSpPr>
              <p:nvPr/>
            </p:nvSpPr>
            <p:spPr bwMode="auto">
              <a:xfrm>
                <a:off x="6105" y="7407"/>
                <a:ext cx="570" cy="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管 理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3525" y="6030"/>
                <a:ext cx="960" cy="4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监 督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43" name="Text Box 19"/>
              <p:cNvSpPr txBox="1">
                <a:spLocks noChangeArrowheads="1"/>
              </p:cNvSpPr>
              <p:nvPr/>
            </p:nvSpPr>
            <p:spPr bwMode="auto">
              <a:xfrm>
                <a:off x="3540" y="6720"/>
                <a:ext cx="960" cy="4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指 导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7530" y="6030"/>
                <a:ext cx="960" cy="4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师 资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45" name="Text Box 21"/>
              <p:cNvSpPr txBox="1">
                <a:spLocks noChangeArrowheads="1"/>
              </p:cNvSpPr>
              <p:nvPr/>
            </p:nvSpPr>
            <p:spPr bwMode="auto">
              <a:xfrm>
                <a:off x="7530" y="6735"/>
                <a:ext cx="960" cy="4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帮 后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grpSp>
          <p:nvGrpSpPr>
            <p:cNvPr id="1046" name="Group 22"/>
            <p:cNvGrpSpPr>
              <a:grpSpLocks/>
            </p:cNvGrpSpPr>
            <p:nvPr/>
          </p:nvGrpSpPr>
          <p:grpSpPr bwMode="auto">
            <a:xfrm>
              <a:off x="1860" y="9729"/>
              <a:ext cx="8250" cy="2586"/>
              <a:chOff x="1860" y="9729"/>
              <a:chExt cx="8250" cy="2586"/>
            </a:xfrm>
          </p:grpSpPr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>
                <a:off x="2175" y="10095"/>
                <a:ext cx="76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048" name="Group 24"/>
              <p:cNvGrpSpPr>
                <a:grpSpLocks/>
              </p:cNvGrpSpPr>
              <p:nvPr/>
            </p:nvGrpSpPr>
            <p:grpSpPr bwMode="auto">
              <a:xfrm>
                <a:off x="1860" y="9729"/>
                <a:ext cx="8250" cy="2586"/>
                <a:chOff x="1860" y="9744"/>
                <a:chExt cx="8250" cy="2586"/>
              </a:xfrm>
            </p:grpSpPr>
            <p:sp>
              <p:nvSpPr>
                <p:cNvPr id="104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860" y="10785"/>
                  <a:ext cx="615" cy="15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班级</a:t>
                  </a:r>
                  <a:endPara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1</a:t>
                  </a:r>
                  <a:endParaRPr kumimoji="0" lang="zh-CN" alt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cxnSp>
              <p:nvCxnSpPr>
                <p:cNvPr id="1050" name="AutoShape 26"/>
                <p:cNvCxnSpPr>
                  <a:cxnSpLocks noChangeShapeType="1"/>
                </p:cNvCxnSpPr>
                <p:nvPr/>
              </p:nvCxnSpPr>
              <p:spPr bwMode="auto">
                <a:xfrm>
                  <a:off x="2175" y="10080"/>
                  <a:ext cx="0" cy="6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05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850" y="10800"/>
                  <a:ext cx="615" cy="15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班级</a:t>
                  </a:r>
                  <a:endPara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2</a:t>
                  </a:r>
                  <a:endParaRPr kumimoji="0" lang="zh-CN" alt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5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185" y="10800"/>
                  <a:ext cx="615" cy="15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班级</a:t>
                  </a:r>
                  <a:endPara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6</a:t>
                  </a:r>
                  <a:endParaRPr kumimoji="0" lang="zh-CN" alt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5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060" y="10800"/>
                  <a:ext cx="615" cy="15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班级</a:t>
                  </a:r>
                  <a:endPara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5</a:t>
                  </a:r>
                  <a:endParaRPr kumimoji="0" lang="zh-CN" alt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5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980" y="10800"/>
                  <a:ext cx="615" cy="15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班级</a:t>
                  </a:r>
                  <a:endPara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4</a:t>
                  </a:r>
                  <a:endParaRPr kumimoji="0" lang="zh-CN" alt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5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00" y="10800"/>
                  <a:ext cx="615" cy="15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班级</a:t>
                  </a:r>
                  <a:endPara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3</a:t>
                  </a:r>
                  <a:endParaRPr kumimoji="0" lang="zh-CN" alt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5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495" y="10800"/>
                  <a:ext cx="615" cy="15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班级</a:t>
                  </a:r>
                  <a:endPara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…</a:t>
                  </a:r>
                  <a:endParaRPr kumimoji="0" lang="zh-CN" alt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105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310" y="10800"/>
                  <a:ext cx="615" cy="15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en-US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班级</a:t>
                  </a:r>
                  <a:endPara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cs typeface="宋体" pitchFamily="2" charset="-122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宋体" pitchFamily="2" charset="-122"/>
                      <a:cs typeface="宋体" pitchFamily="2" charset="-122"/>
                    </a:rPr>
                    <a:t>7</a:t>
                  </a:r>
                  <a:endParaRPr kumimoji="0" lang="zh-CN" alt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cxnSp>
              <p:nvCxnSpPr>
                <p:cNvPr id="1058" name="AutoShape 34"/>
                <p:cNvCxnSpPr>
                  <a:cxnSpLocks noChangeShapeType="1"/>
                </p:cNvCxnSpPr>
                <p:nvPr/>
              </p:nvCxnSpPr>
              <p:spPr bwMode="auto">
                <a:xfrm>
                  <a:off x="3135" y="10095"/>
                  <a:ext cx="0" cy="6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59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4230" y="10110"/>
                  <a:ext cx="0" cy="6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60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5325" y="10110"/>
                  <a:ext cx="0" cy="6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61" name="AutoShape 37"/>
                <p:cNvCxnSpPr>
                  <a:cxnSpLocks noChangeShapeType="1"/>
                </p:cNvCxnSpPr>
                <p:nvPr/>
              </p:nvCxnSpPr>
              <p:spPr bwMode="auto">
                <a:xfrm>
                  <a:off x="6345" y="10110"/>
                  <a:ext cx="0" cy="6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62" name="AutoShape 38"/>
                <p:cNvCxnSpPr>
                  <a:cxnSpLocks noChangeShapeType="1"/>
                </p:cNvCxnSpPr>
                <p:nvPr/>
              </p:nvCxnSpPr>
              <p:spPr bwMode="auto">
                <a:xfrm>
                  <a:off x="9795" y="10110"/>
                  <a:ext cx="0" cy="6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63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8595" y="10110"/>
                  <a:ext cx="0" cy="6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64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7530" y="10110"/>
                  <a:ext cx="0" cy="6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65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5940" y="9744"/>
                  <a:ext cx="0" cy="36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85" name="TextBox 39"/>
          <p:cNvSpPr txBox="1">
            <a:spLocks noChangeArrowheads="1"/>
          </p:cNvSpPr>
          <p:nvPr/>
        </p:nvSpPr>
        <p:spPr bwMode="auto">
          <a:xfrm>
            <a:off x="228600" y="895350"/>
            <a:ext cx="34387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zh-CN" altLang="zh-CN" dirty="0" smtClean="0">
                <a:solidFill>
                  <a:srgbClr val="FF0000"/>
                </a:solidFill>
              </a:rPr>
              <a:t>一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zh-CN" altLang="zh-CN" dirty="0" smtClean="0">
                <a:solidFill>
                  <a:srgbClr val="FF0000"/>
                </a:solidFill>
              </a:rPr>
              <a:t>、</a:t>
            </a:r>
            <a:r>
              <a:rPr lang="zh-CN" altLang="en-US" dirty="0" smtClean="0">
                <a:solidFill>
                  <a:srgbClr val="FF0000"/>
                </a:solidFill>
              </a:rPr>
              <a:t>“</a:t>
            </a:r>
            <a:r>
              <a:rPr lang="zh-CN" altLang="zh-CN" dirty="0" smtClean="0">
                <a:solidFill>
                  <a:srgbClr val="FF0000"/>
                </a:solidFill>
              </a:rPr>
              <a:t>四位一体</a:t>
            </a:r>
            <a:r>
              <a:rPr lang="zh-CN" altLang="en-US" dirty="0" smtClean="0">
                <a:solidFill>
                  <a:srgbClr val="FF0000"/>
                </a:solidFill>
              </a:rPr>
              <a:t>”</a:t>
            </a:r>
            <a:r>
              <a:rPr lang="zh-CN" altLang="zh-CN" dirty="0" smtClean="0">
                <a:solidFill>
                  <a:srgbClr val="FF0000"/>
                </a:solidFill>
              </a:rPr>
              <a:t>管理体制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zh-CN" dirty="0" smtClean="0">
                <a:solidFill>
                  <a:srgbClr val="FF0000"/>
                </a:solidFill>
              </a:rPr>
              <a:t>的组织结构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88" name="TextBox 39"/>
          <p:cNvSpPr txBox="1">
            <a:spLocks noChangeArrowheads="1"/>
          </p:cNvSpPr>
          <p:nvPr/>
        </p:nvSpPr>
        <p:spPr bwMode="auto">
          <a:xfrm>
            <a:off x="228600" y="1733550"/>
            <a:ext cx="3262432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0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zh-CN" altLang="zh-CN" sz="1600" b="0" dirty="0" smtClean="0">
                <a:solidFill>
                  <a:schemeClr val="bg2">
                    <a:lumMod val="50000"/>
                  </a:schemeClr>
                </a:solidFill>
              </a:rPr>
              <a:t>所谓四位一体管理体制，是指</a:t>
            </a:r>
            <a:endParaRPr lang="en-US" altLang="zh-CN" sz="16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0" dirty="0" smtClean="0">
                <a:solidFill>
                  <a:schemeClr val="bg2">
                    <a:lumMod val="50000"/>
                  </a:schemeClr>
                </a:solidFill>
              </a:rPr>
              <a:t>在院长室决策领导下系部对方</a:t>
            </a:r>
            <a:endParaRPr lang="en-US" altLang="zh-CN" sz="16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0" dirty="0" smtClean="0">
                <a:solidFill>
                  <a:schemeClr val="bg2">
                    <a:lumMod val="50000"/>
                  </a:schemeClr>
                </a:solidFill>
              </a:rPr>
              <a:t>案的执行管理，学工处监督指导，</a:t>
            </a:r>
            <a:endParaRPr lang="en-US" altLang="zh-CN" sz="16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0" dirty="0" smtClean="0">
                <a:solidFill>
                  <a:schemeClr val="bg2">
                    <a:lumMod val="50000"/>
                  </a:schemeClr>
                </a:solidFill>
              </a:rPr>
              <a:t>教研室服务帮后的“四位一体”</a:t>
            </a:r>
            <a:endParaRPr lang="en-US" altLang="zh-CN" sz="16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0" dirty="0" smtClean="0">
                <a:solidFill>
                  <a:schemeClr val="bg2">
                    <a:lumMod val="50000"/>
                  </a:schemeClr>
                </a:solidFill>
              </a:rPr>
              <a:t>领导体制，以进一步强化学院管</a:t>
            </a:r>
            <a:endParaRPr lang="en-US" altLang="zh-CN" sz="1600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600" b="0" dirty="0" smtClean="0">
                <a:solidFill>
                  <a:schemeClr val="bg2">
                    <a:lumMod val="50000"/>
                  </a:schemeClr>
                </a:solidFill>
              </a:rPr>
              <a:t>理机构的执行和监督职能。</a:t>
            </a:r>
            <a:endParaRPr lang="zh-CN" altLang="zh-CN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85" grpId="0"/>
      <p:bldP spid="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1218971" y="134103"/>
            <a:ext cx="331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“四位一体”管理体制”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39"/>
          <p:cNvSpPr txBox="1">
            <a:spLocks noChangeArrowheads="1"/>
          </p:cNvSpPr>
          <p:nvPr/>
        </p:nvSpPr>
        <p:spPr bwMode="auto">
          <a:xfrm>
            <a:off x="152400" y="666750"/>
            <a:ext cx="43140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zh-CN" altLang="zh-CN" sz="2000" dirty="0" smtClean="0">
                <a:solidFill>
                  <a:srgbClr val="FF0000"/>
                </a:solidFill>
              </a:rPr>
              <a:t>二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r>
              <a:rPr lang="zh-CN" altLang="zh-CN" sz="2000" dirty="0" smtClean="0">
                <a:solidFill>
                  <a:srgbClr val="FF0000"/>
                </a:solidFill>
              </a:rPr>
              <a:t>四位一体管理体制的运行机制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 bwMode="auto">
          <a:xfrm>
            <a:off x="838200" y="1123950"/>
            <a:ext cx="184731" cy="5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gray">
          <a:xfrm>
            <a:off x="838200" y="1200150"/>
            <a:ext cx="3573113" cy="1305066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F5F5F5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128319" tIns="64157" rIns="128319" bIns="64157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81" name="AutoShape 5"/>
          <p:cNvSpPr>
            <a:spLocks noChangeArrowheads="1"/>
          </p:cNvSpPr>
          <p:nvPr/>
        </p:nvSpPr>
        <p:spPr bwMode="gray">
          <a:xfrm>
            <a:off x="4572000" y="1200150"/>
            <a:ext cx="3733800" cy="1305066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F5F5F5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128319" tIns="64157" rIns="128319" bIns="64157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gray">
          <a:xfrm>
            <a:off x="838200" y="3181350"/>
            <a:ext cx="3586869" cy="1361704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F5F5F5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128319" tIns="64157" rIns="128319" bIns="64157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83" name="AutoShape 7"/>
          <p:cNvSpPr>
            <a:spLocks noChangeArrowheads="1"/>
          </p:cNvSpPr>
          <p:nvPr/>
        </p:nvSpPr>
        <p:spPr bwMode="gray">
          <a:xfrm>
            <a:off x="4648200" y="3181350"/>
            <a:ext cx="3657600" cy="1361704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F5F5F5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128319" tIns="64157" rIns="128319" bIns="64157" anchor="ctr"/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2286000" y="2194682"/>
            <a:ext cx="2127714" cy="569934"/>
            <a:chOff x="4658727" y="2552348"/>
            <a:chExt cx="2256180" cy="805101"/>
          </a:xfrm>
          <a:solidFill>
            <a:srgbClr val="C00000"/>
          </a:solidFill>
        </p:grpSpPr>
        <p:sp>
          <p:nvSpPr>
            <p:cNvPr id="86" name="AutoShape 8"/>
            <p:cNvSpPr>
              <a:spLocks noChangeArrowheads="1"/>
            </p:cNvSpPr>
            <p:nvPr/>
          </p:nvSpPr>
          <p:spPr bwMode="gray">
            <a:xfrm>
              <a:off x="4706509" y="2552348"/>
              <a:ext cx="2208398" cy="805101"/>
            </a:xfrm>
            <a:prstGeom prst="roundRect">
              <a:avLst>
                <a:gd name="adj" fmla="val 19773"/>
              </a:avLst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Text Box 13"/>
            <p:cNvSpPr txBox="1">
              <a:spLocks noChangeArrowheads="1"/>
            </p:cNvSpPr>
            <p:nvPr/>
          </p:nvSpPr>
          <p:spPr bwMode="gray">
            <a:xfrm>
              <a:off x="4658727" y="2762374"/>
              <a:ext cx="2154164" cy="410639"/>
            </a:xfrm>
            <a:prstGeom prst="rect">
              <a:avLst/>
            </a:prstGeom>
            <a:no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4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800" dirty="0" smtClean="0"/>
                <a:t>第一位： 院长室</a:t>
              </a:r>
              <a:endParaRPr lang="zh-CN" altLang="en-US" sz="1800" dirty="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572000" y="2194682"/>
            <a:ext cx="2057400" cy="569934"/>
            <a:chOff x="7092938" y="2552348"/>
            <a:chExt cx="2208398" cy="805101"/>
          </a:xfrm>
          <a:solidFill>
            <a:srgbClr val="C00000"/>
          </a:solidFill>
        </p:grpSpPr>
        <p:sp>
          <p:nvSpPr>
            <p:cNvPr id="89" name="AutoShape 9"/>
            <p:cNvSpPr>
              <a:spLocks noChangeArrowheads="1"/>
            </p:cNvSpPr>
            <p:nvPr/>
          </p:nvSpPr>
          <p:spPr bwMode="gray">
            <a:xfrm>
              <a:off x="7092938" y="2552348"/>
              <a:ext cx="2208398" cy="805101"/>
            </a:xfrm>
            <a:prstGeom prst="roundRect">
              <a:avLst>
                <a:gd name="adj" fmla="val 20903"/>
              </a:avLst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0" name="Text Box 14"/>
            <p:cNvSpPr txBox="1">
              <a:spLocks noChangeArrowheads="1"/>
            </p:cNvSpPr>
            <p:nvPr/>
          </p:nvSpPr>
          <p:spPr bwMode="gray">
            <a:xfrm>
              <a:off x="7182956" y="2762374"/>
              <a:ext cx="1988358" cy="410639"/>
            </a:xfrm>
            <a:prstGeom prst="rect">
              <a:avLst/>
            </a:prstGeom>
            <a:no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4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zh-CN" sz="1800" dirty="0" smtClean="0"/>
                <a:t>第二位：学工处</a:t>
              </a:r>
              <a:endParaRPr lang="zh-CN" altLang="en-US" sz="1800" dirty="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362200" y="2952750"/>
            <a:ext cx="2065270" cy="554594"/>
            <a:chOff x="4706509" y="3499133"/>
            <a:chExt cx="2208398" cy="783431"/>
          </a:xfrm>
          <a:solidFill>
            <a:srgbClr val="C00000"/>
          </a:solidFill>
        </p:grpSpPr>
        <p:sp>
          <p:nvSpPr>
            <p:cNvPr id="92" name="AutoShape 10"/>
            <p:cNvSpPr>
              <a:spLocks noChangeArrowheads="1"/>
            </p:cNvSpPr>
            <p:nvPr/>
          </p:nvSpPr>
          <p:spPr bwMode="gray">
            <a:xfrm>
              <a:off x="4706509" y="3499133"/>
              <a:ext cx="2208398" cy="783431"/>
            </a:xfrm>
            <a:prstGeom prst="roundRect">
              <a:avLst>
                <a:gd name="adj" fmla="val 19773"/>
              </a:avLst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3" name="Text Box 15"/>
            <p:cNvSpPr txBox="1">
              <a:spLocks noChangeArrowheads="1"/>
            </p:cNvSpPr>
            <p:nvPr/>
          </p:nvSpPr>
          <p:spPr bwMode="gray">
            <a:xfrm>
              <a:off x="4706509" y="3684157"/>
              <a:ext cx="2106381" cy="410639"/>
            </a:xfrm>
            <a:prstGeom prst="rect">
              <a:avLst/>
            </a:prstGeom>
            <a:no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4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zh-CN" sz="1800" dirty="0" smtClean="0"/>
                <a:t>第三位：教研室</a:t>
              </a:r>
              <a:endParaRPr lang="zh-CN" altLang="en-US" sz="1800" dirty="0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648200" y="2892201"/>
            <a:ext cx="1981200" cy="554594"/>
            <a:chOff x="7092938" y="3499133"/>
            <a:chExt cx="2208398" cy="783431"/>
          </a:xfrm>
          <a:solidFill>
            <a:srgbClr val="FCA304"/>
          </a:solidFill>
        </p:grpSpPr>
        <p:sp>
          <p:nvSpPr>
            <p:cNvPr id="95" name="AutoShape 11"/>
            <p:cNvSpPr>
              <a:spLocks noChangeArrowheads="1"/>
            </p:cNvSpPr>
            <p:nvPr/>
          </p:nvSpPr>
          <p:spPr bwMode="gray">
            <a:xfrm>
              <a:off x="7092938" y="3499133"/>
              <a:ext cx="2208398" cy="783431"/>
            </a:xfrm>
            <a:prstGeom prst="roundRect">
              <a:avLst>
                <a:gd name="adj" fmla="val 20903"/>
              </a:avLst>
            </a:prstGeom>
            <a:solidFill>
              <a:srgbClr val="C00000"/>
            </a:solidFill>
            <a:ln w="25400">
              <a:solidFill>
                <a:srgbClr val="FE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600">
                <a:solidFill>
                  <a:schemeClr val="tx1"/>
                </a:solidFill>
                <a:ea typeface="宋体" charset="-122"/>
              </a:endParaRPr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gray">
            <a:xfrm>
              <a:off x="7182956" y="3672488"/>
              <a:ext cx="1988358" cy="410639"/>
            </a:xfrm>
            <a:prstGeom prst="rect">
              <a:avLst/>
            </a:prstGeom>
            <a:no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4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zh-CN" sz="1800" dirty="0" smtClean="0"/>
                <a:t>第四位：系部</a:t>
              </a:r>
              <a:endParaRPr lang="zh-CN" altLang="en-US" sz="1800" dirty="0"/>
            </a:p>
          </p:txBody>
        </p:sp>
      </p:grpSp>
      <p:sp>
        <p:nvSpPr>
          <p:cNvPr id="97" name="Text Box 17"/>
          <p:cNvSpPr txBox="1">
            <a:spLocks noChangeArrowheads="1"/>
          </p:cNvSpPr>
          <p:nvPr/>
        </p:nvSpPr>
        <p:spPr bwMode="gray">
          <a:xfrm>
            <a:off x="838200" y="1276350"/>
            <a:ext cx="3352800" cy="128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19" tIns="64157" rIns="128319" bIns="641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 smtClean="0"/>
              <a:t>1.</a:t>
            </a:r>
            <a:r>
              <a:rPr lang="zh-CN" altLang="zh-CN" dirty="0" smtClean="0"/>
              <a:t>领导决策机制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2.</a:t>
            </a:r>
            <a:r>
              <a:rPr lang="zh-CN" altLang="zh-CN" dirty="0" smtClean="0"/>
              <a:t>资金保障机制</a:t>
            </a:r>
            <a:r>
              <a:rPr lang="zh-CN" altLang="en-US" dirty="0" smtClean="0"/>
              <a:t>（</a:t>
            </a:r>
            <a:r>
              <a:rPr lang="zh-CN" altLang="zh-CN" sz="1400" dirty="0" smtClean="0"/>
              <a:t>详见学生成长护航导师引领方案</a:t>
            </a:r>
            <a:r>
              <a:rPr lang="zh-CN" altLang="en-US" sz="1400" dirty="0" smtClean="0"/>
              <a:t>）</a:t>
            </a:r>
            <a:endParaRPr lang="zh-CN" altLang="zh-CN" sz="1400" dirty="0"/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gray">
          <a:xfrm>
            <a:off x="914400" y="3562350"/>
            <a:ext cx="3276600" cy="111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19" tIns="64157" rIns="128319" bIns="641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 smtClean="0"/>
              <a:t>1.</a:t>
            </a:r>
            <a:r>
              <a:rPr lang="zh-CN" altLang="zh-CN" sz="1600" dirty="0" smtClean="0"/>
              <a:t>导师（人才库）选聘机制</a:t>
            </a:r>
          </a:p>
          <a:p>
            <a:r>
              <a:rPr lang="en-US" altLang="zh-CN" sz="1600" dirty="0" smtClean="0"/>
              <a:t>2.</a:t>
            </a:r>
            <a:r>
              <a:rPr lang="zh-CN" altLang="zh-CN" sz="1600" dirty="0" smtClean="0"/>
              <a:t>成长“千分自”落后学生帮扶机制</a:t>
            </a:r>
            <a:r>
              <a:rPr lang="zh-CN" altLang="en-US" sz="1600" dirty="0" smtClean="0"/>
              <a:t>（</a:t>
            </a:r>
            <a:r>
              <a:rPr lang="zh-CN" altLang="zh-CN" sz="1400" dirty="0" smtClean="0"/>
              <a:t>详见学生“成长导师制”实施方案</a:t>
            </a:r>
            <a:r>
              <a:rPr lang="zh-CN" altLang="en-US" sz="1400" dirty="0" smtClean="0"/>
              <a:t>）</a:t>
            </a:r>
            <a:endParaRPr lang="zh-CN" altLang="zh-CN" sz="1400" dirty="0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gray">
          <a:xfrm>
            <a:off x="5562600" y="1428750"/>
            <a:ext cx="2424644" cy="6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19" tIns="64157" rIns="128319" bIns="641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dirty="0" smtClean="0"/>
              <a:t>1.</a:t>
            </a:r>
            <a:r>
              <a:rPr lang="zh-CN" altLang="zh-CN" dirty="0" smtClean="0"/>
              <a:t>监督保证机制</a:t>
            </a:r>
          </a:p>
          <a:p>
            <a:r>
              <a:rPr lang="en-US" altLang="zh-CN" dirty="0" smtClean="0"/>
              <a:t>2.</a:t>
            </a:r>
            <a:r>
              <a:rPr lang="zh-CN" altLang="zh-CN" dirty="0" smtClean="0"/>
              <a:t>指导咨询反馈机制</a:t>
            </a:r>
            <a:endParaRPr lang="zh-CN" altLang="zh-CN" dirty="0"/>
          </a:p>
        </p:txBody>
      </p:sp>
      <p:sp>
        <p:nvSpPr>
          <p:cNvPr id="100" name="Text Box 20"/>
          <p:cNvSpPr txBox="1">
            <a:spLocks noChangeArrowheads="1"/>
          </p:cNvSpPr>
          <p:nvPr/>
        </p:nvSpPr>
        <p:spPr bwMode="gray">
          <a:xfrm>
            <a:off x="5257800" y="3562350"/>
            <a:ext cx="2424644" cy="62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19" tIns="64157" rIns="128319" bIns="641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 smtClean="0"/>
              <a:t>    1.</a:t>
            </a:r>
            <a:r>
              <a:rPr lang="zh-CN" altLang="zh-CN" sz="1600" dirty="0" smtClean="0"/>
              <a:t>监督保证机制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1600" dirty="0" smtClean="0"/>
              <a:t>2.</a:t>
            </a:r>
            <a:r>
              <a:rPr lang="zh-CN" altLang="zh-CN" sz="1600" dirty="0" smtClean="0"/>
              <a:t>指导咨询反馈机制</a:t>
            </a:r>
            <a:endParaRPr lang="zh-CN" altLang="zh-CN" sz="1600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85" grpId="0"/>
      <p:bldP spid="47" grpId="0"/>
      <p:bldP spid="80" grpId="0" animBg="1"/>
      <p:bldP spid="81" grpId="0" animBg="1"/>
      <p:bldP spid="82" grpId="0" animBg="1"/>
      <p:bldP spid="83" grpId="0" animBg="1"/>
      <p:bldP spid="97" grpId="0"/>
      <p:bldP spid="98" grpId="0"/>
      <p:bldP spid="99" grpId="0"/>
      <p:bldP spid="1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838200" y="134103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“护航教育”实施操作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 bwMode="auto">
          <a:xfrm>
            <a:off x="8382000" y="3867150"/>
            <a:ext cx="184731" cy="5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4800" y="590550"/>
            <a:ext cx="40334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“爱</a:t>
            </a:r>
            <a:r>
              <a:rPr lang="en-US" altLang="zh-CN" sz="2000" dirty="0" smtClean="0">
                <a:solidFill>
                  <a:srgbClr val="FF0000"/>
                </a:solidFill>
                <a:latin typeface="宋体" pitchFamily="2" charset="-122"/>
              </a:rPr>
              <a:t>·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有双十一”操作步骤</a:t>
            </a:r>
            <a:endParaRPr lang="zh-CN" altLang="zh-CN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0926" y="1276350"/>
            <a:ext cx="440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第一步</a:t>
            </a:r>
            <a:r>
              <a:rPr lang="zh-CN" altLang="en-US" sz="1600" b="1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b="1" dirty="0">
              <a:solidFill>
                <a:srgbClr val="76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/>
            <a:r>
              <a:rPr lang="zh-CN" altLang="zh-CN" sz="1600" dirty="0" smtClean="0"/>
              <a:t>系部组织班主任、学生培训学习《计划》</a:t>
            </a:r>
            <a:endParaRPr lang="zh-CN" altLang="en-US" sz="1600" dirty="0">
              <a:solidFill>
                <a:srgbClr val="394C5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209800" y="1962150"/>
            <a:ext cx="6248400" cy="0"/>
          </a:xfrm>
          <a:prstGeom prst="line">
            <a:avLst/>
          </a:prstGeom>
          <a:ln>
            <a:solidFill>
              <a:srgbClr val="394C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4600" y="302895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第三步：</a:t>
            </a:r>
            <a:endParaRPr lang="en-US" altLang="zh-CN" sz="1600" b="1" dirty="0">
              <a:solidFill>
                <a:srgbClr val="76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/>
            <a:r>
              <a:rPr lang="zh-CN" altLang="zh-CN" sz="1600" dirty="0" smtClean="0">
                <a:latin typeface="宋体" pitchFamily="2" charset="-122"/>
              </a:rPr>
              <a:t>学工处审核系部计划，对于新增活动待分管院长同意后在下一个十周中执行</a:t>
            </a:r>
            <a:endParaRPr lang="zh-CN" altLang="en-US" sz="1600" dirty="0">
              <a:solidFill>
                <a:srgbClr val="394C53"/>
              </a:solidFill>
              <a:latin typeface="宋体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209800" y="2876550"/>
            <a:ext cx="6324600" cy="0"/>
          </a:xfrm>
          <a:prstGeom prst="line">
            <a:avLst/>
          </a:prstGeom>
          <a:ln>
            <a:solidFill>
              <a:srgbClr val="394C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86000" y="3943176"/>
            <a:ext cx="6172200" cy="174"/>
          </a:xfrm>
          <a:prstGeom prst="line">
            <a:avLst/>
          </a:prstGeom>
          <a:ln>
            <a:solidFill>
              <a:srgbClr val="394C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14600" y="219075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第二步</a:t>
            </a:r>
            <a:r>
              <a:rPr lang="zh-CN" altLang="en-US" sz="1600" b="1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b="1" dirty="0">
              <a:solidFill>
                <a:srgbClr val="76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/>
            <a:r>
              <a:rPr lang="zh-CN" altLang="zh-CN" sz="1600" dirty="0" smtClean="0"/>
              <a:t>系部根据《计划》排定本学期将要开展的动并上报学工处</a:t>
            </a:r>
            <a:endParaRPr lang="zh-CN" altLang="en-US" sz="1600" dirty="0">
              <a:solidFill>
                <a:srgbClr val="394C5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295401" y="1276350"/>
            <a:ext cx="914400" cy="685800"/>
            <a:chOff x="1580220" y="1615580"/>
            <a:chExt cx="1289343" cy="956344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1580220" y="1615580"/>
              <a:ext cx="1289343" cy="956344"/>
            </a:xfrm>
            <a:prstGeom prst="rect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723604" y="1694685"/>
              <a:ext cx="1013097" cy="6816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a typeface="微软雅黑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77825" y="2237591"/>
            <a:ext cx="931975" cy="677732"/>
            <a:chOff x="1580220" y="1615580"/>
            <a:chExt cx="1289343" cy="956344"/>
          </a:xfrm>
          <a:solidFill>
            <a:srgbClr val="C00000"/>
          </a:solidFill>
        </p:grpSpPr>
        <p:sp>
          <p:nvSpPr>
            <p:cNvPr id="42" name="矩形 41"/>
            <p:cNvSpPr/>
            <p:nvPr/>
          </p:nvSpPr>
          <p:spPr>
            <a:xfrm>
              <a:off x="1580220" y="1615580"/>
              <a:ext cx="1289343" cy="956344"/>
            </a:xfrm>
            <a:prstGeom prst="rect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23604" y="1694685"/>
              <a:ext cx="1013097" cy="6816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a typeface="微软雅黑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295400" y="3339801"/>
            <a:ext cx="918527" cy="679749"/>
            <a:chOff x="1580220" y="1615580"/>
            <a:chExt cx="1289343" cy="956344"/>
          </a:xfrm>
          <a:solidFill>
            <a:srgbClr val="C00000"/>
          </a:solidFill>
        </p:grpSpPr>
        <p:sp>
          <p:nvSpPr>
            <p:cNvPr id="45" name="矩形 44"/>
            <p:cNvSpPr/>
            <p:nvPr/>
          </p:nvSpPr>
          <p:spPr>
            <a:xfrm>
              <a:off x="1580220" y="1615580"/>
              <a:ext cx="1289343" cy="956344"/>
            </a:xfrm>
            <a:prstGeom prst="rect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23604" y="1694685"/>
              <a:ext cx="1013097" cy="6816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a typeface="微软雅黑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47" grpId="0"/>
      <p:bldP spid="28" grpId="0"/>
      <p:bldP spid="29" grpId="0"/>
      <p:bldP spid="31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838200" y="134103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“护航教育”实施操作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 bwMode="auto">
          <a:xfrm>
            <a:off x="8382000" y="3790950"/>
            <a:ext cx="184731" cy="5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81000" y="590550"/>
            <a:ext cx="40334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“爱</a:t>
            </a:r>
            <a:r>
              <a:rPr lang="en-US" altLang="zh-CN" sz="2000" dirty="0" smtClean="0">
                <a:solidFill>
                  <a:srgbClr val="FF0000"/>
                </a:solidFill>
                <a:latin typeface="宋体" pitchFamily="2" charset="-122"/>
              </a:rPr>
              <a:t>·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有双十一”操作步骤</a:t>
            </a:r>
            <a:endParaRPr lang="zh-CN" altLang="zh-CN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0926" y="971550"/>
            <a:ext cx="61596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 第四步</a:t>
            </a:r>
            <a:r>
              <a:rPr lang="zh-CN" altLang="en-US" sz="1600" b="1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b="1" dirty="0">
              <a:solidFill>
                <a:srgbClr val="76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/>
            <a:r>
              <a:rPr lang="zh-CN" altLang="zh-CN" sz="1400" dirty="0" smtClean="0"/>
              <a:t>通过审核后系部于第</a:t>
            </a:r>
            <a:r>
              <a:rPr lang="en-US" altLang="zh-CN" sz="1400" dirty="0" smtClean="0"/>
              <a:t>3</a:t>
            </a:r>
            <a:r>
              <a:rPr lang="zh-CN" altLang="zh-CN" sz="1400" dirty="0" smtClean="0"/>
              <a:t>周开始执行计划，学生科派专人跟踪执行管理计划，学院一级督导随机督导计划进程，活动效果。突发应急性活动需报分管副院长审批后执行</a:t>
            </a:r>
            <a:endParaRPr lang="zh-CN" altLang="en-US" sz="1400" dirty="0">
              <a:solidFill>
                <a:srgbClr val="394C5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209800" y="1885950"/>
            <a:ext cx="6248400" cy="0"/>
          </a:xfrm>
          <a:prstGeom prst="line">
            <a:avLst/>
          </a:prstGeom>
          <a:ln>
            <a:solidFill>
              <a:srgbClr val="394C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4600" y="312997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第六步：</a:t>
            </a:r>
            <a:endParaRPr lang="en-US" altLang="zh-CN" sz="1600" b="1" dirty="0">
              <a:solidFill>
                <a:srgbClr val="76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/>
            <a:r>
              <a:rPr lang="zh-CN" altLang="zh-CN" sz="1600" dirty="0" smtClean="0"/>
              <a:t>期末收集材料归档</a:t>
            </a:r>
            <a:endParaRPr lang="zh-CN" altLang="en-US" sz="1600" dirty="0">
              <a:solidFill>
                <a:srgbClr val="394C53"/>
              </a:solidFill>
              <a:latin typeface="宋体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209800" y="2800350"/>
            <a:ext cx="6324600" cy="0"/>
          </a:xfrm>
          <a:prstGeom prst="line">
            <a:avLst/>
          </a:prstGeom>
          <a:ln>
            <a:solidFill>
              <a:srgbClr val="394C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86000" y="3790776"/>
            <a:ext cx="6172200" cy="174"/>
          </a:xfrm>
          <a:prstGeom prst="line">
            <a:avLst/>
          </a:prstGeom>
          <a:ln>
            <a:solidFill>
              <a:srgbClr val="394C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14600" y="211455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第五步</a:t>
            </a:r>
            <a:r>
              <a:rPr lang="zh-CN" altLang="en-US" sz="1600" b="1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b="1" dirty="0">
              <a:solidFill>
                <a:srgbClr val="76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/>
            <a:r>
              <a:rPr lang="zh-CN" altLang="zh-CN" sz="1600" dirty="0" smtClean="0"/>
              <a:t>学生科专人及时将活动得分录入系统</a:t>
            </a:r>
            <a:endParaRPr lang="zh-CN" altLang="en-US" sz="1600" dirty="0">
              <a:solidFill>
                <a:srgbClr val="394C5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7"/>
          <p:cNvGrpSpPr/>
          <p:nvPr/>
        </p:nvGrpSpPr>
        <p:grpSpPr>
          <a:xfrm>
            <a:off x="1295401" y="1200150"/>
            <a:ext cx="914400" cy="685800"/>
            <a:chOff x="1580220" y="1615580"/>
            <a:chExt cx="1289343" cy="956344"/>
          </a:xfrm>
          <a:solidFill>
            <a:srgbClr val="C00000"/>
          </a:solidFill>
        </p:grpSpPr>
        <p:sp>
          <p:nvSpPr>
            <p:cNvPr id="39" name="矩形 38"/>
            <p:cNvSpPr/>
            <p:nvPr/>
          </p:nvSpPr>
          <p:spPr>
            <a:xfrm>
              <a:off x="1580220" y="1615580"/>
              <a:ext cx="1289343" cy="956344"/>
            </a:xfrm>
            <a:prstGeom prst="rect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723604" y="1694685"/>
              <a:ext cx="1013097" cy="6816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ea typeface="微软雅黑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3" name="组合 40"/>
          <p:cNvGrpSpPr/>
          <p:nvPr/>
        </p:nvGrpSpPr>
        <p:grpSpPr>
          <a:xfrm>
            <a:off x="1277825" y="2161391"/>
            <a:ext cx="931975" cy="677732"/>
            <a:chOff x="1580220" y="1615580"/>
            <a:chExt cx="1289343" cy="956344"/>
          </a:xfrm>
          <a:solidFill>
            <a:srgbClr val="C00000"/>
          </a:solidFill>
        </p:grpSpPr>
        <p:sp>
          <p:nvSpPr>
            <p:cNvPr id="42" name="矩形 41"/>
            <p:cNvSpPr/>
            <p:nvPr/>
          </p:nvSpPr>
          <p:spPr>
            <a:xfrm>
              <a:off x="1580220" y="1615580"/>
              <a:ext cx="1289343" cy="956344"/>
            </a:xfrm>
            <a:prstGeom prst="rect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23604" y="1694685"/>
              <a:ext cx="1013097" cy="6816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ea typeface="微软雅黑" pitchFamily="34" charset="-122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4" name="组合 43"/>
          <p:cNvGrpSpPr/>
          <p:nvPr/>
        </p:nvGrpSpPr>
        <p:grpSpPr>
          <a:xfrm>
            <a:off x="1295400" y="3187401"/>
            <a:ext cx="918527" cy="679749"/>
            <a:chOff x="1580220" y="1615580"/>
            <a:chExt cx="1289343" cy="956344"/>
          </a:xfrm>
          <a:solidFill>
            <a:srgbClr val="C00000"/>
          </a:solidFill>
        </p:grpSpPr>
        <p:sp>
          <p:nvSpPr>
            <p:cNvPr id="45" name="矩形 44"/>
            <p:cNvSpPr/>
            <p:nvPr/>
          </p:nvSpPr>
          <p:spPr>
            <a:xfrm>
              <a:off x="1580220" y="1615580"/>
              <a:ext cx="1289343" cy="956344"/>
            </a:xfrm>
            <a:prstGeom prst="rect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23604" y="1694685"/>
              <a:ext cx="1013097" cy="6816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ea typeface="微软雅黑" pitchFamily="34" charset="-122"/>
                </a:rPr>
                <a:t>06</a:t>
              </a:r>
              <a:endParaRPr lang="zh-CN" altLang="en-US" sz="2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8382000" y="4880626"/>
            <a:ext cx="184731" cy="5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4600" y="419677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第七步：</a:t>
            </a:r>
            <a:endParaRPr lang="en-US" altLang="zh-CN" sz="1600" b="1" dirty="0">
              <a:solidFill>
                <a:srgbClr val="760000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4400"/>
            <a:r>
              <a:rPr lang="zh-CN" altLang="zh-CN" sz="1600" dirty="0" smtClean="0"/>
              <a:t>学生兑换得分</a:t>
            </a:r>
            <a:endParaRPr lang="zh-CN" altLang="en-US" sz="1600" dirty="0">
              <a:solidFill>
                <a:srgbClr val="394C53"/>
              </a:solidFill>
              <a:latin typeface="宋体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286000" y="4880452"/>
            <a:ext cx="6172200" cy="174"/>
          </a:xfrm>
          <a:prstGeom prst="line">
            <a:avLst/>
          </a:prstGeom>
          <a:ln>
            <a:solidFill>
              <a:srgbClr val="394C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43"/>
          <p:cNvGrpSpPr/>
          <p:nvPr/>
        </p:nvGrpSpPr>
        <p:grpSpPr>
          <a:xfrm>
            <a:off x="1295400" y="4277077"/>
            <a:ext cx="918527" cy="679749"/>
            <a:chOff x="1580220" y="1615580"/>
            <a:chExt cx="1289343" cy="956344"/>
          </a:xfrm>
          <a:solidFill>
            <a:srgbClr val="C00000"/>
          </a:solidFill>
        </p:grpSpPr>
        <p:sp>
          <p:nvSpPr>
            <p:cNvPr id="27" name="矩形 26"/>
            <p:cNvSpPr/>
            <p:nvPr/>
          </p:nvSpPr>
          <p:spPr>
            <a:xfrm>
              <a:off x="1580220" y="1615580"/>
              <a:ext cx="1289343" cy="956344"/>
            </a:xfrm>
            <a:prstGeom prst="rect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23604" y="1694685"/>
              <a:ext cx="1013097" cy="6816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ea typeface="微软雅黑" pitchFamily="34" charset="-122"/>
                </a:rPr>
                <a:t>07</a:t>
              </a:r>
              <a:endParaRPr lang="zh-CN" altLang="en-US" sz="2800" b="1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47" grpId="0"/>
      <p:bldP spid="28" grpId="0"/>
      <p:bldP spid="29" grpId="0"/>
      <p:bldP spid="31" grpId="0"/>
      <p:bldP spid="36" grpId="0"/>
      <p:bldP spid="23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838200" y="134103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“护航教育”实施操作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457200" y="666750"/>
            <a:ext cx="40334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“爱</a:t>
            </a:r>
            <a:r>
              <a:rPr lang="en-US" altLang="zh-CN" sz="2000" dirty="0" smtClean="0">
                <a:solidFill>
                  <a:srgbClr val="FF0000"/>
                </a:solidFill>
                <a:latin typeface="宋体" pitchFamily="2" charset="-122"/>
              </a:rPr>
              <a:t>·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有双十一”操作步骤</a:t>
            </a:r>
            <a:endParaRPr lang="zh-CN" altLang="zh-CN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97089" y="1256877"/>
            <a:ext cx="718487" cy="488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ea typeface="微软雅黑" pitchFamily="34" charset="-122"/>
              </a:rPr>
              <a:t>04</a:t>
            </a:r>
            <a:endParaRPr lang="zh-CN" altLang="en-US" sz="28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8382000" y="4880626"/>
            <a:ext cx="184731" cy="5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pic>
        <p:nvPicPr>
          <p:cNvPr id="35" name="图片 34" descr="QQ图片201810300903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76350"/>
            <a:ext cx="8229600" cy="3276599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652252" y="156585"/>
            <a:ext cx="3307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“护航教育”的理论依据</a:t>
            </a:r>
            <a:r>
              <a:rPr lang="zh-CN" altLang="en-US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Oval 25"/>
          <p:cNvSpPr/>
          <p:nvPr/>
        </p:nvSpPr>
        <p:spPr>
          <a:xfrm>
            <a:off x="3074727" y="1352550"/>
            <a:ext cx="2945073" cy="30351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8"/>
          <p:cNvGrpSpPr/>
          <p:nvPr/>
        </p:nvGrpSpPr>
        <p:grpSpPr>
          <a:xfrm>
            <a:off x="5181600" y="1276350"/>
            <a:ext cx="904654" cy="904657"/>
            <a:chOff x="8197836" y="1898395"/>
            <a:chExt cx="1017919" cy="1017922"/>
          </a:xfrm>
        </p:grpSpPr>
        <p:sp>
          <p:nvSpPr>
            <p:cNvPr id="2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30"/>
          <p:cNvGrpSpPr/>
          <p:nvPr/>
        </p:nvGrpSpPr>
        <p:grpSpPr>
          <a:xfrm>
            <a:off x="3048000" y="1276350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9"/>
          <p:cNvGrpSpPr/>
          <p:nvPr/>
        </p:nvGrpSpPr>
        <p:grpSpPr>
          <a:xfrm>
            <a:off x="5257800" y="3486150"/>
            <a:ext cx="904654" cy="904657"/>
            <a:chOff x="8197836" y="1898395"/>
            <a:chExt cx="1017919" cy="1017922"/>
          </a:xfrm>
        </p:grpSpPr>
        <p:sp>
          <p:nvSpPr>
            <p:cNvPr id="30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42"/>
          <p:cNvGrpSpPr/>
          <p:nvPr/>
        </p:nvGrpSpPr>
        <p:grpSpPr>
          <a:xfrm>
            <a:off x="3068594" y="3611304"/>
            <a:ext cx="904654" cy="904657"/>
            <a:chOff x="8197836" y="1898395"/>
            <a:chExt cx="1017919" cy="1017922"/>
          </a:xfrm>
        </p:grpSpPr>
        <p:sp>
          <p:nvSpPr>
            <p:cNvPr id="33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Text Placeholder 8"/>
          <p:cNvSpPr txBox="1">
            <a:spLocks/>
          </p:cNvSpPr>
          <p:nvPr/>
        </p:nvSpPr>
        <p:spPr>
          <a:xfrm>
            <a:off x="762000" y="895350"/>
            <a:ext cx="2362200" cy="4508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dirty="0" smtClean="0"/>
              <a:t>    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全面贯彻落实中共中央国务院《关于深化教育改革全面推进素质教育的决定》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的需要</a:t>
            </a:r>
            <a:endParaRPr lang="en-AU" sz="1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8"/>
          <p:cNvSpPr txBox="1">
            <a:spLocks/>
          </p:cNvSpPr>
          <p:nvPr/>
        </p:nvSpPr>
        <p:spPr>
          <a:xfrm>
            <a:off x="6019800" y="971550"/>
            <a:ext cx="259080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是深入践行习近平新时代中国特色社会主思想，构建新时代德育工作的需要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>
            <a:spLocks/>
          </p:cNvSpPr>
          <p:nvPr/>
        </p:nvSpPr>
        <p:spPr>
          <a:xfrm>
            <a:off x="914400" y="3486150"/>
            <a:ext cx="2151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是提升学生素养，促进学生能力发展的需要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>
            <a:spLocks/>
          </p:cNvSpPr>
          <p:nvPr/>
        </p:nvSpPr>
        <p:spPr>
          <a:xfrm>
            <a:off x="6172200" y="3333750"/>
            <a:ext cx="236220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是打造品牌德育，增加学院核心竞争力的需要</a:t>
            </a:r>
            <a:endParaRPr lang="en-AU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8"/>
          <p:cNvSpPr txBox="1">
            <a:spLocks/>
          </p:cNvSpPr>
          <p:nvPr/>
        </p:nvSpPr>
        <p:spPr>
          <a:xfrm>
            <a:off x="3429000" y="2343150"/>
            <a:ext cx="2362200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四个需要催生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“护航教育”</a:t>
            </a:r>
            <a:endParaRPr lang="en-A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9" grpId="0" animBg="1"/>
      <p:bldP spid="35" grpId="0" build="p"/>
      <p:bldP spid="37" grpId="0" build="p"/>
      <p:bldP spid="39" grpId="0" build="p"/>
      <p:bldP spid="41" grpId="0" build="p"/>
      <p:bldP spid="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838200" y="134103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“护航教育”实施操作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457200" y="666750"/>
            <a:ext cx="36984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</a:rPr>
              <a:t>）成长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“千分自”操作步骤</a:t>
            </a:r>
            <a:endParaRPr lang="zh-CN" altLang="zh-CN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97089" y="1256877"/>
            <a:ext cx="718487" cy="488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ea typeface="微软雅黑" pitchFamily="34" charset="-122"/>
              </a:rPr>
              <a:t>04</a:t>
            </a:r>
            <a:endParaRPr lang="zh-CN" altLang="en-US" sz="28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8382000" y="4880626"/>
            <a:ext cx="184731" cy="5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sp>
        <p:nvSpPr>
          <p:cNvPr id="10" name="等腰三角形 9"/>
          <p:cNvSpPr/>
          <p:nvPr/>
        </p:nvSpPr>
        <p:spPr>
          <a:xfrm>
            <a:off x="3353524" y="1707127"/>
            <a:ext cx="2436952" cy="210082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5089" rIns="68559" bIns="323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3816150" y="951276"/>
            <a:ext cx="1511701" cy="1511701"/>
          </a:xfrm>
          <a:prstGeom prst="ellipse">
            <a:avLst/>
          </a:prstGeom>
          <a:solidFill>
            <a:srgbClr val="DF594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1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97674" y="3052096"/>
            <a:ext cx="1511701" cy="1511701"/>
          </a:xfrm>
          <a:prstGeom prst="ellipse">
            <a:avLst/>
          </a:prstGeom>
          <a:solidFill>
            <a:srgbClr val="49C2D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3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034625" y="3052096"/>
            <a:ext cx="1511701" cy="1511701"/>
          </a:xfrm>
          <a:prstGeom prst="ellipse">
            <a:avLst/>
          </a:prstGeom>
          <a:solidFill>
            <a:srgbClr val="9DCB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2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3219273" y="1919456"/>
            <a:ext cx="2693552" cy="2461453"/>
          </a:xfrm>
          <a:custGeom>
            <a:avLst/>
            <a:gdLst>
              <a:gd name="T0" fmla="*/ 1146 w 1469"/>
              <a:gd name="T1" fmla="*/ 0 h 1342"/>
              <a:gd name="T2" fmla="*/ 1469 w 1469"/>
              <a:gd name="T3" fmla="*/ 604 h 1342"/>
              <a:gd name="T4" fmla="*/ 1047 w 1469"/>
              <a:gd name="T5" fmla="*/ 1272 h 1342"/>
              <a:gd name="T6" fmla="*/ 734 w 1469"/>
              <a:gd name="T7" fmla="*/ 1342 h 1342"/>
              <a:gd name="T8" fmla="*/ 422 w 1469"/>
              <a:gd name="T9" fmla="*/ 1272 h 1342"/>
              <a:gd name="T10" fmla="*/ 0 w 1469"/>
              <a:gd name="T11" fmla="*/ 604 h 1342"/>
              <a:gd name="T12" fmla="*/ 322 w 1469"/>
              <a:gd name="T13" fmla="*/ 0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9" h="1342">
                <a:moveTo>
                  <a:pt x="1146" y="0"/>
                </a:moveTo>
                <a:cubicBezTo>
                  <a:pt x="1340" y="131"/>
                  <a:pt x="1468" y="353"/>
                  <a:pt x="1469" y="604"/>
                </a:cubicBezTo>
                <a:moveTo>
                  <a:pt x="1047" y="1272"/>
                </a:moveTo>
                <a:cubicBezTo>
                  <a:pt x="952" y="1317"/>
                  <a:pt x="846" y="1342"/>
                  <a:pt x="734" y="1342"/>
                </a:cubicBezTo>
                <a:cubicBezTo>
                  <a:pt x="623" y="1342"/>
                  <a:pt x="517" y="1317"/>
                  <a:pt x="422" y="1272"/>
                </a:cubicBezTo>
                <a:moveTo>
                  <a:pt x="0" y="604"/>
                </a:moveTo>
                <a:cubicBezTo>
                  <a:pt x="1" y="353"/>
                  <a:pt x="129" y="131"/>
                  <a:pt x="322" y="0"/>
                </a:cubicBezTo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59" tIns="34279" rIns="68559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5720409" y="1733550"/>
            <a:ext cx="3347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第二步：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400" dirty="0" smtClean="0"/>
              <a:t>各班级排定每周考核员，考核员至少</a:t>
            </a:r>
            <a:r>
              <a:rPr lang="en-US" altLang="zh-CN" sz="1400" dirty="0" smtClean="0"/>
              <a:t>2</a:t>
            </a:r>
            <a:r>
              <a:rPr lang="zh-CN" altLang="zh-CN" sz="1400" dirty="0" smtClean="0"/>
              <a:t>人</a:t>
            </a:r>
            <a:endParaRPr lang="en-US" altLang="zh-CN" sz="1400" dirty="0" smtClean="0"/>
          </a:p>
          <a:p>
            <a:r>
              <a:rPr lang="zh-CN" altLang="zh-CN" sz="1400" dirty="0" smtClean="0"/>
              <a:t>（其中至少</a:t>
            </a:r>
            <a:r>
              <a:rPr lang="en-US" altLang="zh-CN" sz="1400" dirty="0" smtClean="0"/>
              <a:t>1</a:t>
            </a:r>
            <a:r>
              <a:rPr lang="zh-CN" altLang="zh-CN" sz="1400" dirty="0" smtClean="0"/>
              <a:t>人是班干），相互监督，共</a:t>
            </a:r>
            <a:endParaRPr lang="en-US" altLang="zh-CN" sz="1400" dirty="0" smtClean="0"/>
          </a:p>
          <a:p>
            <a:r>
              <a:rPr lang="zh-CN" altLang="zh-CN" sz="1400" dirty="0" smtClean="0"/>
              <a:t>同考核，共同记录，班主任监管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324350"/>
            <a:ext cx="4134465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第三步</a:t>
            </a:r>
            <a:r>
              <a:rPr lang="zh-CN" altLang="zh-CN" sz="1600" b="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b="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400" dirty="0" smtClean="0"/>
              <a:t>系部委派专人负责跟踪管理，并成立系部</a:t>
            </a:r>
            <a:endParaRPr lang="en-US" altLang="zh-CN" sz="1400" dirty="0" smtClean="0"/>
          </a:p>
          <a:p>
            <a:r>
              <a:rPr lang="zh-CN" altLang="zh-CN" sz="1400" dirty="0" smtClean="0"/>
              <a:t>二级督导小组（学生科、年轻教师、学生会）督导</a:t>
            </a:r>
          </a:p>
          <a:p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1504950"/>
            <a:ext cx="1980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第一步：</a:t>
            </a:r>
            <a:endParaRPr lang="en-US" altLang="zh-CN" sz="1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400" dirty="0" smtClean="0"/>
              <a:t>系部组织班主任、</a:t>
            </a:r>
            <a:endParaRPr lang="en-US" altLang="zh-CN" sz="1400" dirty="0" smtClean="0"/>
          </a:p>
          <a:p>
            <a:r>
              <a:rPr lang="zh-CN" altLang="zh-CN" sz="1400" dirty="0" smtClean="0"/>
              <a:t>学生培训学习《制度》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8" grpId="0"/>
      <p:bldP spid="23" grpId="0"/>
      <p:bldP spid="10" grpId="0" animBg="1"/>
      <p:bldP spid="11" grpId="0" animBg="1"/>
      <p:bldP spid="12" grpId="0" animBg="1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838200" y="134103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“护航教育”实施操作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457200" y="666750"/>
            <a:ext cx="36984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</a:rPr>
              <a:t>）成长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“千分自”操作步骤</a:t>
            </a:r>
            <a:endParaRPr lang="zh-CN" altLang="zh-CN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97089" y="1256877"/>
            <a:ext cx="718487" cy="488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ea typeface="微软雅黑" pitchFamily="34" charset="-122"/>
              </a:rPr>
              <a:t>04</a:t>
            </a:r>
            <a:endParaRPr lang="zh-CN" altLang="en-US" sz="28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8382000" y="4880626"/>
            <a:ext cx="184731" cy="5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sp>
        <p:nvSpPr>
          <p:cNvPr id="10" name="等腰三角形 9"/>
          <p:cNvSpPr/>
          <p:nvPr/>
        </p:nvSpPr>
        <p:spPr>
          <a:xfrm>
            <a:off x="3353524" y="1707127"/>
            <a:ext cx="2436952" cy="210082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5089" rIns="68559" bIns="323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3816150" y="951276"/>
            <a:ext cx="1511701" cy="1511701"/>
          </a:xfrm>
          <a:prstGeom prst="ellipse">
            <a:avLst/>
          </a:prstGeom>
          <a:solidFill>
            <a:srgbClr val="DF594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1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97674" y="3052096"/>
            <a:ext cx="1511701" cy="1511701"/>
          </a:xfrm>
          <a:prstGeom prst="ellipse">
            <a:avLst/>
          </a:prstGeom>
          <a:solidFill>
            <a:srgbClr val="49C2D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06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3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034625" y="3052096"/>
            <a:ext cx="1511701" cy="1511701"/>
          </a:xfrm>
          <a:prstGeom prst="ellipse">
            <a:avLst/>
          </a:prstGeom>
          <a:solidFill>
            <a:srgbClr val="9DCB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2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3219273" y="1919456"/>
            <a:ext cx="2693552" cy="2461453"/>
          </a:xfrm>
          <a:custGeom>
            <a:avLst/>
            <a:gdLst>
              <a:gd name="T0" fmla="*/ 1146 w 1469"/>
              <a:gd name="T1" fmla="*/ 0 h 1342"/>
              <a:gd name="T2" fmla="*/ 1469 w 1469"/>
              <a:gd name="T3" fmla="*/ 604 h 1342"/>
              <a:gd name="T4" fmla="*/ 1047 w 1469"/>
              <a:gd name="T5" fmla="*/ 1272 h 1342"/>
              <a:gd name="T6" fmla="*/ 734 w 1469"/>
              <a:gd name="T7" fmla="*/ 1342 h 1342"/>
              <a:gd name="T8" fmla="*/ 422 w 1469"/>
              <a:gd name="T9" fmla="*/ 1272 h 1342"/>
              <a:gd name="T10" fmla="*/ 0 w 1469"/>
              <a:gd name="T11" fmla="*/ 604 h 1342"/>
              <a:gd name="T12" fmla="*/ 322 w 1469"/>
              <a:gd name="T13" fmla="*/ 0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9" h="1342">
                <a:moveTo>
                  <a:pt x="1146" y="0"/>
                </a:moveTo>
                <a:cubicBezTo>
                  <a:pt x="1340" y="131"/>
                  <a:pt x="1468" y="353"/>
                  <a:pt x="1469" y="604"/>
                </a:cubicBezTo>
                <a:moveTo>
                  <a:pt x="1047" y="1272"/>
                </a:moveTo>
                <a:cubicBezTo>
                  <a:pt x="952" y="1317"/>
                  <a:pt x="846" y="1342"/>
                  <a:pt x="734" y="1342"/>
                </a:cubicBezTo>
                <a:cubicBezTo>
                  <a:pt x="623" y="1342"/>
                  <a:pt x="517" y="1317"/>
                  <a:pt x="422" y="1272"/>
                </a:cubicBezTo>
                <a:moveTo>
                  <a:pt x="0" y="604"/>
                </a:moveTo>
                <a:cubicBezTo>
                  <a:pt x="1" y="353"/>
                  <a:pt x="129" y="131"/>
                  <a:pt x="322" y="0"/>
                </a:cubicBezTo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59" tIns="34279" rIns="68559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5907216" y="2259509"/>
            <a:ext cx="3236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zh-CN" altLang="zh-CN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步：</a:t>
            </a:r>
            <a:endParaRPr lang="en-US" altLang="zh-CN" sz="1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400" dirty="0" smtClean="0"/>
              <a:t>每月和期末进行积分累计并录入系统，</a:t>
            </a:r>
            <a:endParaRPr lang="en-US" altLang="zh-CN" sz="1400" dirty="0" smtClean="0"/>
          </a:p>
          <a:p>
            <a:r>
              <a:rPr lang="zh-CN" altLang="zh-CN" sz="1400" dirty="0" smtClean="0"/>
              <a:t>整理材料归档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4164509"/>
            <a:ext cx="3775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六步</a:t>
            </a:r>
            <a:r>
              <a:rPr lang="zh-CN" altLang="zh-CN" sz="1600" b="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b="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400" dirty="0" smtClean="0"/>
              <a:t>学生填写《仪征技师学院综合素质评价表》，</a:t>
            </a:r>
            <a:endParaRPr lang="en-US" altLang="zh-CN" sz="1400" dirty="0" smtClean="0"/>
          </a:p>
          <a:p>
            <a:r>
              <a:rPr lang="zh-CN" altLang="zh-CN" sz="1400" dirty="0" smtClean="0"/>
              <a:t>交相关部门审核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428750"/>
            <a:ext cx="305724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zh-CN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zh-CN" sz="16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步：</a:t>
            </a:r>
            <a:endParaRPr lang="en-US" altLang="zh-CN" sz="1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400" dirty="0" smtClean="0"/>
              <a:t>考核员开始考核，每周轮换考核员，</a:t>
            </a:r>
            <a:endParaRPr lang="en-US" altLang="zh-CN" sz="1400" dirty="0" smtClean="0"/>
          </a:p>
          <a:p>
            <a:r>
              <a:rPr lang="zh-CN" altLang="zh-CN" sz="1400" dirty="0" smtClean="0"/>
              <a:t>考核过程中院系二级督导进行随机抽</a:t>
            </a:r>
            <a:endParaRPr lang="en-US" altLang="zh-CN" sz="1400" dirty="0" smtClean="0"/>
          </a:p>
          <a:p>
            <a:r>
              <a:rPr lang="zh-CN" altLang="zh-CN" sz="1400" dirty="0" smtClean="0"/>
              <a:t>查并填写记录反馈给学生科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8" grpId="0"/>
      <p:bldP spid="23" grpId="0"/>
      <p:bldP spid="10" grpId="0" animBg="1"/>
      <p:bldP spid="11" grpId="0" animBg="1"/>
      <p:bldP spid="12" grpId="0" animBg="1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838200" y="134103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“护航教育”实施操作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457200" y="666750"/>
            <a:ext cx="36984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</a:rPr>
              <a:t>）成长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“千分自”操作步骤</a:t>
            </a:r>
            <a:endParaRPr lang="zh-CN" altLang="zh-CN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8382000" y="4880626"/>
            <a:ext cx="184731" cy="5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pic>
        <p:nvPicPr>
          <p:cNvPr id="22" name="图片 21" descr="QQ图片201810300923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47787"/>
            <a:ext cx="8229599" cy="3281363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8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838200" y="134103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“护航教育”实施操作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457200" y="666750"/>
            <a:ext cx="31822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“千分自”操作实例</a:t>
            </a:r>
            <a:endParaRPr lang="zh-CN" altLang="zh-CN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8382000" y="4880626"/>
            <a:ext cx="184731" cy="5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pic>
        <p:nvPicPr>
          <p:cNvPr id="9" name="图片 8" descr="QQ图片20171013095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590550"/>
            <a:ext cx="5181600" cy="375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图片 9" descr="QQ图片20171211143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733550"/>
            <a:ext cx="3263442" cy="318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 descr="QQ图片201712111437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647950"/>
            <a:ext cx="2667000" cy="26133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8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38"/>
            <a:ext cx="9144000" cy="5163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76751"/>
            <a:ext cx="2743200" cy="2577033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895600" y="972044"/>
            <a:ext cx="0" cy="2532293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048000" y="1048220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86297" y="158145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ea typeface="黑体" pitchFamily="49" charset="-122"/>
              </a:rPr>
              <a:t>“护航教育”实施现状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997875" y="2559276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7252" y="2492573"/>
            <a:ext cx="10823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成效与反响</a:t>
            </a:r>
            <a:endParaRPr lang="zh-CN" altLang="en-US" sz="1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143000" y="1753665"/>
            <a:ext cx="1427938" cy="1427497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938264"/>
            <a:ext cx="1414155" cy="88966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971800" y="2495550"/>
            <a:ext cx="205857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ea typeface="黑体" pitchFamily="49" charset="-122"/>
              </a:rPr>
              <a:t>“爱</a:t>
            </a:r>
            <a:r>
              <a:rPr lang="en-US" altLang="zh-CN" sz="1400" dirty="0" smtClean="0">
                <a:solidFill>
                  <a:srgbClr val="FF0000"/>
                </a:solidFill>
                <a:ea typeface="黑体" pitchFamily="49" charset="-122"/>
              </a:rPr>
              <a:t>·</a:t>
            </a:r>
            <a:r>
              <a:rPr lang="zh-CN" altLang="en-US" sz="1400" dirty="0" smtClean="0">
                <a:solidFill>
                  <a:srgbClr val="FF0000"/>
                </a:solidFill>
                <a:ea typeface="黑体" pitchFamily="49" charset="-122"/>
              </a:rPr>
              <a:t>双十一”活动效果</a:t>
            </a:r>
            <a:endParaRPr lang="zh-CN" altLang="en-US" sz="1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2971800" y="2571750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3023652" y="2876550"/>
            <a:ext cx="6012000" cy="0"/>
          </a:xfrm>
          <a:prstGeom prst="line">
            <a:avLst/>
          </a:prstGeom>
          <a:ln w="19050" cmpd="sng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psb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3028950"/>
            <a:ext cx="1575852" cy="104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图片 25" descr="QQ图片2015042516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3212" y="3028950"/>
            <a:ext cx="1569988" cy="104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照片\学校图片\图片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992860"/>
            <a:ext cx="1676400" cy="117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矩形 18"/>
          <p:cNvSpPr/>
          <p:nvPr/>
        </p:nvSpPr>
        <p:spPr bwMode="auto">
          <a:xfrm>
            <a:off x="5105400" y="2571750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2495550"/>
            <a:ext cx="180049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“千分自”实施效果</a:t>
            </a:r>
            <a:endParaRPr lang="zh-CN" altLang="en-US" sz="1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6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8" grpId="0"/>
      <p:bldP spid="17" grpId="0" animBg="1"/>
      <p:bldP spid="34" grpId="0"/>
      <p:bldP spid="38" grpId="0" animBg="1"/>
      <p:bldP spid="19" grpId="0" animBg="1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06011" y="134103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剪去对角的矩形 10"/>
          <p:cNvSpPr/>
          <p:nvPr/>
        </p:nvSpPr>
        <p:spPr>
          <a:xfrm>
            <a:off x="5943600" y="210279"/>
            <a:ext cx="3048000" cy="4646765"/>
          </a:xfrm>
          <a:prstGeom prst="snip2Diag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对角的矩形 12"/>
          <p:cNvSpPr/>
          <p:nvPr/>
        </p:nvSpPr>
        <p:spPr>
          <a:xfrm>
            <a:off x="533400" y="743514"/>
            <a:ext cx="2209800" cy="2056765"/>
          </a:xfrm>
          <a:prstGeom prst="snip2Diag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剪去对角的矩形 13"/>
          <p:cNvSpPr/>
          <p:nvPr/>
        </p:nvSpPr>
        <p:spPr>
          <a:xfrm>
            <a:off x="3276600" y="895867"/>
            <a:ext cx="2438400" cy="2056765"/>
          </a:xfrm>
          <a:prstGeom prst="snip2Diag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剪去对角的矩形 18"/>
          <p:cNvSpPr/>
          <p:nvPr/>
        </p:nvSpPr>
        <p:spPr>
          <a:xfrm>
            <a:off x="609600" y="2952632"/>
            <a:ext cx="2209800" cy="2056765"/>
          </a:xfrm>
          <a:prstGeom prst="snip2Diag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429000" y="3409692"/>
            <a:ext cx="2590800" cy="11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爱祖国有信仰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爱奉献有志愿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爱集体有规章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1" grpId="0" animBg="1"/>
      <p:bldP spid="13" grpId="0" animBg="1"/>
      <p:bldP spid="14" grpId="1" animBg="1"/>
      <p:bldP spid="19" grpId="0" animBg="1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06010" y="134103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302895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爱奉献有志愿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爱文明有形象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爱感恩有素养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爱祖国有信仰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6" name="AutoShape 2" descr="http://b226.photo.store.qq.com/psb?/1406426d-e50d-4b27-8ce2-650e8c24436c/8ITKBd5xWmdyJl2lB6zlz7bLDSX1rP*qDtN5qa.gCPQ!/b/dOIAAAAAAAAA&amp;bo=PgY4BD4GOAQRECc!&amp;rf=viewer_31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304800" y="819150"/>
            <a:ext cx="1676400" cy="1371600"/>
          </a:xfrm>
          <a:prstGeom prst="hexagon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/>
          <p:cNvSpPr/>
          <p:nvPr/>
        </p:nvSpPr>
        <p:spPr>
          <a:xfrm>
            <a:off x="2133600" y="819150"/>
            <a:ext cx="1600200" cy="1447800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>
            <a:off x="3886200" y="819150"/>
            <a:ext cx="1524000" cy="1371600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>
            <a:off x="228600" y="2495550"/>
            <a:ext cx="2743200" cy="2362200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QQ图片2017120915484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666750"/>
            <a:ext cx="3381375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1" grpId="0"/>
      <p:bldP spid="12" grpId="0" animBg="1"/>
      <p:bldP spid="13" grpId="0" animBg="1"/>
      <p:bldP spid="14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06010" y="134103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" name="AutoShape 2" descr="http://b226.photo.store.qq.com/psb?/1406426d-e50d-4b27-8ce2-650e8c24436c/8ITKBd5xWmdyJl2lB6zlz7bLDSX1rP*qDtN5qa.gCPQ!/b/dOIAAAAAAAAA&amp;bo=PgY4BD4GOAQRECc!&amp;rf=viewer_31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" name="图片 19" descr="20171102_0AB32296-9162-4DD8-A55A-9984C645B8D2-6824-000004A774FB107C_t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047750"/>
            <a:ext cx="2209800" cy="1657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图片 22" descr="IMG_6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952750"/>
            <a:ext cx="3505200" cy="2038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图片 23" descr="IMG_6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971550"/>
            <a:ext cx="2209800" cy="1657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" name="图片 24" descr="QQ图片201712101955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742951"/>
            <a:ext cx="4419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85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85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06010" y="134103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" name="AutoShape 2" descr="http://b226.photo.store.qq.com/psb?/1406426d-e50d-4b27-8ce2-650e8c24436c/8ITKBd5xWmdyJl2lB6zlz7bLDSX1rP*qDtN5qa.gCPQ!/b/dOIAAAAAAAAA&amp;bo=PgY4BD4GOAQRECc!&amp;rf=viewer_31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226610" y="738699"/>
            <a:ext cx="2209800" cy="2137900"/>
          </a:xfrm>
          <a:prstGeom prst="diamond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2667000" y="819150"/>
            <a:ext cx="2362200" cy="2133600"/>
          </a:xfrm>
          <a:prstGeom prst="diamond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990600" y="1885950"/>
            <a:ext cx="3124200" cy="2971800"/>
          </a:xfrm>
          <a:prstGeom prst="diamond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对角的矩形 12"/>
          <p:cNvSpPr/>
          <p:nvPr/>
        </p:nvSpPr>
        <p:spPr>
          <a:xfrm>
            <a:off x="5410200" y="819150"/>
            <a:ext cx="3429000" cy="2743200"/>
          </a:xfrm>
          <a:prstGeom prst="snip2Diag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62400" y="3820061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爱运动有健康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爱学习有专长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43243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教务处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9" grpId="0" animBg="1"/>
      <p:bldP spid="10" grpId="0" animBg="1"/>
      <p:bldP spid="12" grpId="0" animBg="1"/>
      <p:bldP spid="13" grpId="0" animBg="1"/>
      <p:bldP spid="19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06011" y="134103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04800" y="743515"/>
            <a:ext cx="2743200" cy="2132941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943600" y="743515"/>
            <a:ext cx="2590800" cy="2132941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81000" y="3028809"/>
            <a:ext cx="2667000" cy="198058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867400" y="3028809"/>
            <a:ext cx="2743200" cy="1980589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剪去单角的矩形 28"/>
          <p:cNvSpPr/>
          <p:nvPr/>
        </p:nvSpPr>
        <p:spPr>
          <a:xfrm>
            <a:off x="2514600" y="895350"/>
            <a:ext cx="3962400" cy="3124200"/>
          </a:xfrm>
          <a:prstGeom prst="snip1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81400" y="409575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爱文明有形象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爱规划有梦想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爱集体有规章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1" grpId="0" animBg="1"/>
      <p:bldP spid="22" grpId="0" animBg="1"/>
      <p:bldP spid="23" grpId="0" animBg="1"/>
      <p:bldP spid="24" grpId="0" animBg="1"/>
      <p:bldP spid="2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652252" y="156585"/>
            <a:ext cx="3307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“护航教育”的理论依据</a:t>
            </a:r>
            <a:r>
              <a:rPr lang="zh-CN" altLang="en-US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01463" y="1402421"/>
            <a:ext cx="1614764" cy="148787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2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137344" y="1402421"/>
            <a:ext cx="1614764" cy="148787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圆角矩形 37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2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73224" y="1402421"/>
            <a:ext cx="1614764" cy="148787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圆角矩形 43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tx2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圆角矩形 44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0"/>
              </a:gradFill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85"/>
          <p:cNvSpPr txBox="1"/>
          <p:nvPr/>
        </p:nvSpPr>
        <p:spPr>
          <a:xfrm>
            <a:off x="1961789" y="1495425"/>
            <a:ext cx="108151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tx2"/>
                </a:solidFill>
                <a:latin typeface="Impact" panose="020B0806030902050204" pitchFamily="34" charset="0"/>
              </a:rPr>
              <a:t>01</a:t>
            </a:r>
            <a:endParaRPr lang="zh-CN" altLang="en-US" sz="33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47" name="文本框 86"/>
          <p:cNvSpPr txBox="1"/>
          <p:nvPr/>
        </p:nvSpPr>
        <p:spPr>
          <a:xfrm>
            <a:off x="4328533" y="1495425"/>
            <a:ext cx="108151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8" name="文本框 87"/>
          <p:cNvSpPr txBox="1"/>
          <p:nvPr/>
        </p:nvSpPr>
        <p:spPr>
          <a:xfrm>
            <a:off x="6833550" y="1495425"/>
            <a:ext cx="108151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tx2"/>
                </a:solidFill>
                <a:latin typeface="Impact" panose="020B0806030902050204" pitchFamily="34" charset="0"/>
              </a:rPr>
              <a:t>03</a:t>
            </a:r>
            <a:endParaRPr lang="zh-CN" altLang="en-US" sz="30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sp>
        <p:nvSpPr>
          <p:cNvPr id="49" name="文本框 88"/>
          <p:cNvSpPr txBox="1"/>
          <p:nvPr/>
        </p:nvSpPr>
        <p:spPr>
          <a:xfrm>
            <a:off x="1524000" y="2072506"/>
            <a:ext cx="167639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四求”方向</a:t>
            </a:r>
            <a:endParaRPr lang="en-US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文本框 89"/>
          <p:cNvSpPr txBox="1"/>
          <p:nvPr/>
        </p:nvSpPr>
        <p:spPr>
          <a:xfrm>
            <a:off x="4269153" y="2072506"/>
            <a:ext cx="1196999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900" smtClean="0">
                <a:solidFill>
                  <a:srgbClr val="7F7F7F"/>
                </a:solidFill>
                <a:latin typeface="微软雅黑"/>
              </a:rPr>
              <a:t>“三得”措施</a:t>
            </a:r>
            <a:endParaRPr lang="en-US" altLang="zh-CN" sz="900" dirty="0">
              <a:solidFill>
                <a:srgbClr val="7F7F7F"/>
              </a:solidFill>
              <a:latin typeface="微软雅黑"/>
            </a:endParaRPr>
          </a:p>
        </p:txBody>
      </p:sp>
      <p:sp>
        <p:nvSpPr>
          <p:cNvPr id="51" name="文本框 90"/>
          <p:cNvSpPr txBox="1"/>
          <p:nvPr/>
        </p:nvSpPr>
        <p:spPr>
          <a:xfrm>
            <a:off x="6775809" y="2072506"/>
            <a:ext cx="119699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900" dirty="0">
                <a:solidFill>
                  <a:srgbClr val="7F7F7F"/>
                </a:solidFill>
                <a:latin typeface="微软雅黑"/>
              </a:rPr>
              <a:t>单击此处添加文本单击此处添加单击此处添加文本单击此处</a:t>
            </a:r>
            <a:endParaRPr lang="en-US" altLang="zh-CN" sz="900" dirty="0">
              <a:solidFill>
                <a:srgbClr val="7F7F7F"/>
              </a:solidFill>
              <a:latin typeface="微软雅黑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644877" y="3433262"/>
            <a:ext cx="1768225" cy="781585"/>
            <a:chOff x="1256119" y="1638320"/>
            <a:chExt cx="1923767" cy="781585"/>
          </a:xfrm>
        </p:grpSpPr>
        <p:sp>
          <p:nvSpPr>
            <p:cNvPr id="53" name="TextBox 210"/>
            <p:cNvSpPr txBox="1"/>
            <p:nvPr/>
          </p:nvSpPr>
          <p:spPr>
            <a:xfrm>
              <a:off x="1256119" y="1958240"/>
              <a:ext cx="1923767" cy="4616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solidFill>
                    <a:srgbClr val="7F7F7F"/>
                  </a:solidFill>
                  <a:latin typeface="微软雅黑"/>
                </a:rPr>
                <a:t>单击此处添加文本单击此处添加</a:t>
              </a:r>
              <a:endParaRPr lang="en-US" altLang="zh-CN" sz="900" dirty="0">
                <a:solidFill>
                  <a:srgbClr val="7F7F7F"/>
                </a:solidFill>
                <a:latin typeface="微软雅黑"/>
              </a:endParaRPr>
            </a:p>
            <a:p>
              <a:r>
                <a:rPr lang="zh-CN" altLang="en-US" sz="900" dirty="0">
                  <a:solidFill>
                    <a:srgbClr val="7F7F7F"/>
                  </a:solidFill>
                  <a:latin typeface="微软雅黑"/>
                </a:rPr>
                <a:t>单击此处添加文本单击此处添加</a:t>
              </a:r>
              <a:endParaRPr lang="en-US" altLang="zh-CN" sz="900" dirty="0">
                <a:solidFill>
                  <a:srgbClr val="7F7F7F"/>
                </a:solidFill>
                <a:latin typeface="微软雅黑"/>
              </a:endParaRPr>
            </a:p>
            <a:p>
              <a:r>
                <a:rPr lang="zh-CN" altLang="en-US" sz="900" dirty="0">
                  <a:solidFill>
                    <a:srgbClr val="7F7F7F"/>
                  </a:solidFill>
                  <a:latin typeface="微软雅黑"/>
                </a:rPr>
                <a:t>单击此处添加文本单击此处添加</a:t>
              </a:r>
              <a:endParaRPr lang="en-US" altLang="zh-CN" sz="900" dirty="0">
                <a:solidFill>
                  <a:srgbClr val="7F7F7F"/>
                </a:solidFill>
                <a:latin typeface="微软雅黑"/>
              </a:endParaRPr>
            </a:p>
          </p:txBody>
        </p:sp>
        <p:sp>
          <p:nvSpPr>
            <p:cNvPr id="54" name="TextBox 211"/>
            <p:cNvSpPr txBox="1"/>
            <p:nvPr/>
          </p:nvSpPr>
          <p:spPr>
            <a:xfrm>
              <a:off x="1572548" y="1638320"/>
              <a:ext cx="89293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2"/>
                  </a:solidFill>
                  <a:latin typeface="微软雅黑"/>
                </a:rPr>
                <a:t>标题文字</a:t>
              </a:r>
              <a:endParaRPr lang="en-US" sz="1600" dirty="0">
                <a:solidFill>
                  <a:schemeClr val="tx2"/>
                </a:solidFill>
                <a:latin typeface="微软雅黑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58790" y="3433262"/>
            <a:ext cx="1768225" cy="781585"/>
            <a:chOff x="1256119" y="1638320"/>
            <a:chExt cx="1923767" cy="781585"/>
          </a:xfrm>
        </p:grpSpPr>
        <p:sp>
          <p:nvSpPr>
            <p:cNvPr id="56" name="TextBox 213"/>
            <p:cNvSpPr txBox="1"/>
            <p:nvPr/>
          </p:nvSpPr>
          <p:spPr>
            <a:xfrm>
              <a:off x="1256119" y="1958240"/>
              <a:ext cx="1923767" cy="4616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solidFill>
                    <a:srgbClr val="7F7F7F"/>
                  </a:solidFill>
                  <a:latin typeface="微软雅黑"/>
                </a:rPr>
                <a:t>单击此处添加文本单击此处添加</a:t>
              </a:r>
              <a:endParaRPr lang="en-US" altLang="zh-CN" sz="900" dirty="0">
                <a:solidFill>
                  <a:srgbClr val="7F7F7F"/>
                </a:solidFill>
                <a:latin typeface="微软雅黑"/>
              </a:endParaRPr>
            </a:p>
            <a:p>
              <a:r>
                <a:rPr lang="zh-CN" altLang="en-US" sz="900" dirty="0">
                  <a:solidFill>
                    <a:srgbClr val="7F7F7F"/>
                  </a:solidFill>
                  <a:latin typeface="微软雅黑"/>
                </a:rPr>
                <a:t>单击此处添加文本单击此处添加</a:t>
              </a:r>
              <a:endParaRPr lang="en-US" altLang="zh-CN" sz="900" dirty="0">
                <a:solidFill>
                  <a:srgbClr val="7F7F7F"/>
                </a:solidFill>
                <a:latin typeface="微软雅黑"/>
              </a:endParaRPr>
            </a:p>
            <a:p>
              <a:r>
                <a:rPr lang="zh-CN" altLang="en-US" sz="900" dirty="0">
                  <a:solidFill>
                    <a:srgbClr val="7F7F7F"/>
                  </a:solidFill>
                  <a:latin typeface="微软雅黑"/>
                </a:rPr>
                <a:t>单击此处添加文本单击此处添加</a:t>
              </a:r>
              <a:endParaRPr lang="en-US" altLang="zh-CN" sz="900" dirty="0">
                <a:solidFill>
                  <a:srgbClr val="7F7F7F"/>
                </a:solidFill>
                <a:latin typeface="微软雅黑"/>
              </a:endParaRPr>
            </a:p>
          </p:txBody>
        </p:sp>
        <p:sp>
          <p:nvSpPr>
            <p:cNvPr id="57" name="TextBox 214"/>
            <p:cNvSpPr txBox="1"/>
            <p:nvPr/>
          </p:nvSpPr>
          <p:spPr>
            <a:xfrm>
              <a:off x="1572548" y="1638320"/>
              <a:ext cx="89293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2"/>
                  </a:solidFill>
                  <a:latin typeface="微软雅黑"/>
                </a:rPr>
                <a:t>标题文字</a:t>
              </a:r>
              <a:endParaRPr lang="en-US" sz="1600" dirty="0">
                <a:solidFill>
                  <a:schemeClr val="bg2"/>
                </a:solidFill>
                <a:latin typeface="微软雅黑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89975" y="3433262"/>
            <a:ext cx="1768225" cy="781585"/>
            <a:chOff x="1256119" y="1638320"/>
            <a:chExt cx="1923767" cy="781585"/>
          </a:xfrm>
        </p:grpSpPr>
        <p:sp>
          <p:nvSpPr>
            <p:cNvPr id="59" name="TextBox 216"/>
            <p:cNvSpPr txBox="1"/>
            <p:nvPr/>
          </p:nvSpPr>
          <p:spPr>
            <a:xfrm>
              <a:off x="1256119" y="1958240"/>
              <a:ext cx="1923767" cy="4616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solidFill>
                    <a:srgbClr val="7F7F7F"/>
                  </a:solidFill>
                  <a:latin typeface="微软雅黑"/>
                </a:rPr>
                <a:t>单击此处添加文本单击此处添加</a:t>
              </a:r>
              <a:endParaRPr lang="en-US" altLang="zh-CN" sz="900" dirty="0">
                <a:solidFill>
                  <a:srgbClr val="7F7F7F"/>
                </a:solidFill>
                <a:latin typeface="微软雅黑"/>
              </a:endParaRPr>
            </a:p>
            <a:p>
              <a:r>
                <a:rPr lang="zh-CN" altLang="en-US" sz="900" dirty="0">
                  <a:solidFill>
                    <a:srgbClr val="7F7F7F"/>
                  </a:solidFill>
                  <a:latin typeface="微软雅黑"/>
                </a:rPr>
                <a:t>单击此处添加文本单击此处添加</a:t>
              </a:r>
              <a:endParaRPr lang="en-US" altLang="zh-CN" sz="900" dirty="0">
                <a:solidFill>
                  <a:srgbClr val="7F7F7F"/>
                </a:solidFill>
                <a:latin typeface="微软雅黑"/>
              </a:endParaRPr>
            </a:p>
            <a:p>
              <a:r>
                <a:rPr lang="zh-CN" altLang="en-US" sz="900" dirty="0">
                  <a:solidFill>
                    <a:srgbClr val="7F7F7F"/>
                  </a:solidFill>
                  <a:latin typeface="微软雅黑"/>
                </a:rPr>
                <a:t>单击此处添加文本单击此处添加</a:t>
              </a:r>
              <a:endParaRPr lang="en-US" altLang="zh-CN" sz="900" dirty="0">
                <a:solidFill>
                  <a:srgbClr val="7F7F7F"/>
                </a:solidFill>
                <a:latin typeface="微软雅黑"/>
              </a:endParaRPr>
            </a:p>
          </p:txBody>
        </p:sp>
        <p:sp>
          <p:nvSpPr>
            <p:cNvPr id="60" name="TextBox 217"/>
            <p:cNvSpPr txBox="1"/>
            <p:nvPr/>
          </p:nvSpPr>
          <p:spPr>
            <a:xfrm>
              <a:off x="1572548" y="1638320"/>
              <a:ext cx="89293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2"/>
                  </a:solidFill>
                  <a:latin typeface="微软雅黑"/>
                </a:rPr>
                <a:t>标题文字</a:t>
              </a:r>
              <a:endParaRPr lang="en-US" sz="1600" dirty="0">
                <a:solidFill>
                  <a:schemeClr val="tx2"/>
                </a:solidFill>
                <a:latin typeface="微软雅黑"/>
              </a:endParaRPr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06011" y="134103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6200" y="591162"/>
            <a:ext cx="3200400" cy="2437647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71600" y="2952632"/>
            <a:ext cx="2667000" cy="182823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38600" y="3485868"/>
            <a:ext cx="2209800" cy="152353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标注 18"/>
          <p:cNvSpPr/>
          <p:nvPr/>
        </p:nvSpPr>
        <p:spPr>
          <a:xfrm>
            <a:off x="5791200" y="667338"/>
            <a:ext cx="3276600" cy="3047059"/>
          </a:xfrm>
          <a:prstGeom prst="wedgeRectCallout">
            <a:avLst>
              <a:gd name="adj1" fmla="val 581"/>
              <a:gd name="adj2" fmla="val 60260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05600" y="4095280"/>
            <a:ext cx="1524000" cy="895867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581400" y="1307280"/>
            <a:ext cx="2362200" cy="156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爱诚信有担当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爱文明有形象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爱集体有规章</a:t>
            </a: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爱奉献有志愿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2" grpId="0" animBg="1"/>
      <p:bldP spid="13" grpId="0" animBg="1"/>
      <p:bldP spid="14" grpId="0" animBg="1"/>
      <p:bldP spid="19" grpId="0" animBg="1"/>
      <p:bldP spid="20" grpId="0" animBg="1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06011" y="134103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561643"/>
            <a:ext cx="2362200" cy="147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爱创业有志向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爱文明有形象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爱集体有规章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爱阅读有涵养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爱感恩有素养</a:t>
            </a:r>
            <a:endParaRPr lang="zh-CN" altLang="en-US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201712483957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342" y="742721"/>
            <a:ext cx="2439459" cy="1829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 descr="201712484024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704632"/>
            <a:ext cx="2591858" cy="194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 descr="2017102685720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267044"/>
            <a:ext cx="3632200" cy="27233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图片 11" descr="QQ图片201712091557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1" y="2136819"/>
            <a:ext cx="4572000" cy="2887965"/>
          </a:xfrm>
          <a:prstGeom prst="roundRect">
            <a:avLst>
              <a:gd name="adj" fmla="val 9924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06011" y="134103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48615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爱文明有形象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爱奉献有志愿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爱感恩有素养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3" name="图片 12" descr="QQ图片20171105190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3542" y="1657632"/>
            <a:ext cx="1749458" cy="1295000"/>
          </a:xfrm>
          <a:prstGeom prst="rect">
            <a:avLst/>
          </a:prstGeom>
        </p:spPr>
      </p:pic>
      <p:pic>
        <p:nvPicPr>
          <p:cNvPr id="14" name="图片 13" descr="201710241556188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2900" y="3562044"/>
            <a:ext cx="1923100" cy="1421453"/>
          </a:xfrm>
          <a:prstGeom prst="rect">
            <a:avLst/>
          </a:prstGeom>
        </p:spPr>
      </p:pic>
      <p:pic>
        <p:nvPicPr>
          <p:cNvPr id="19" name="图片 18" descr="2017113010184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4304" y="3104985"/>
            <a:ext cx="2548697" cy="1904412"/>
          </a:xfrm>
          <a:prstGeom prst="rect">
            <a:avLst/>
          </a:prstGeom>
        </p:spPr>
      </p:pic>
      <p:pic>
        <p:nvPicPr>
          <p:cNvPr id="20" name="图片 19" descr="20171130101535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3884" y="3942927"/>
            <a:ext cx="1458516" cy="972044"/>
          </a:xfrm>
          <a:prstGeom prst="rect">
            <a:avLst/>
          </a:prstGeom>
        </p:spPr>
      </p:pic>
      <p:pic>
        <p:nvPicPr>
          <p:cNvPr id="21" name="图片 20" descr="2017927821124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8142" y="667338"/>
            <a:ext cx="1194859" cy="895867"/>
          </a:xfrm>
          <a:prstGeom prst="rect">
            <a:avLst/>
          </a:prstGeom>
        </p:spPr>
      </p:pic>
      <p:pic>
        <p:nvPicPr>
          <p:cNvPr id="23" name="图片 22" descr="QQ图片201712091553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0" y="819691"/>
            <a:ext cx="4895850" cy="2361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06011" y="134103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3638221"/>
            <a:ext cx="2362200" cy="132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爱学习有专长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爱文明有形象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爱祖国有信仰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爱运动有健康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2" name="图片 21" descr="201712615831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71948">
            <a:off x="596843" y="788241"/>
            <a:ext cx="1667298" cy="1784124"/>
          </a:xfrm>
          <a:prstGeom prst="rect">
            <a:avLst/>
          </a:prstGeom>
        </p:spPr>
      </p:pic>
      <p:pic>
        <p:nvPicPr>
          <p:cNvPr id="24" name="图片 23" descr="2017923103037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46865">
            <a:off x="770431" y="3065714"/>
            <a:ext cx="1731420" cy="1778307"/>
          </a:xfrm>
          <a:prstGeom prst="rect">
            <a:avLst/>
          </a:prstGeom>
        </p:spPr>
      </p:pic>
      <p:pic>
        <p:nvPicPr>
          <p:cNvPr id="26" name="图片 25" descr="2017125215131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93119">
            <a:off x="6431160" y="682922"/>
            <a:ext cx="1778000" cy="1866324"/>
          </a:xfrm>
          <a:prstGeom prst="rect">
            <a:avLst/>
          </a:prstGeom>
        </p:spPr>
      </p:pic>
      <p:pic>
        <p:nvPicPr>
          <p:cNvPr id="27" name="图片 26" descr="2017125215152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14263">
            <a:off x="6671968" y="3108136"/>
            <a:ext cx="2002266" cy="1784077"/>
          </a:xfrm>
          <a:prstGeom prst="rect">
            <a:avLst/>
          </a:prstGeom>
        </p:spPr>
      </p:pic>
      <p:pic>
        <p:nvPicPr>
          <p:cNvPr id="28" name="图片 27" descr="QQ图片201712091556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1" y="743515"/>
            <a:ext cx="3481387" cy="2913750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06010" y="134103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2017112994446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050945">
            <a:off x="287615" y="1367118"/>
            <a:ext cx="3526408" cy="2643991"/>
          </a:xfrm>
          <a:prstGeom prst="rect">
            <a:avLst/>
          </a:prstGeom>
        </p:spPr>
      </p:pic>
      <p:pic>
        <p:nvPicPr>
          <p:cNvPr id="19" name="图片 18" descr="2017112994515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49093">
            <a:off x="1566508" y="1294595"/>
            <a:ext cx="3531658" cy="2647926"/>
          </a:xfrm>
          <a:prstGeom prst="rect">
            <a:avLst/>
          </a:prstGeom>
        </p:spPr>
      </p:pic>
      <p:pic>
        <p:nvPicPr>
          <p:cNvPr id="20" name="图片 19" descr="QQ图片201712091554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86456"/>
            <a:ext cx="3962400" cy="4189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6248400" y="4019103"/>
            <a:ext cx="2362200" cy="101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爱创业有志向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爱文明有形象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爱感恩有素养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689550" y="133350"/>
            <a:ext cx="433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“爱有双十一”人文素养培育计划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图片 18" descr="QQ图片20150425155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30858">
            <a:off x="6561016" y="1103512"/>
            <a:ext cx="2298601" cy="1714361"/>
          </a:xfrm>
          <a:prstGeom prst="rect">
            <a:avLst/>
          </a:prstGeom>
        </p:spPr>
      </p:pic>
      <p:pic>
        <p:nvPicPr>
          <p:cNvPr id="22" name="图片 21" descr="图片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647950"/>
            <a:ext cx="2895600" cy="2133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7200" y="97155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</a:t>
            </a:r>
            <a:r>
              <a:rPr lang="zh-CN" altLang="en-US" sz="2000" dirty="0" smtClean="0"/>
              <a:t>总之，学工处、团委及六大系部，开学初共制定“爱有双十一”人文素养活动</a:t>
            </a:r>
            <a:r>
              <a:rPr lang="en-US" altLang="zh-CN" sz="2000" dirty="0" smtClean="0"/>
              <a:t>48</a:t>
            </a:r>
            <a:r>
              <a:rPr lang="zh-CN" altLang="en-US" sz="2000" dirty="0" smtClean="0"/>
              <a:t>个、社团</a:t>
            </a:r>
            <a:r>
              <a:rPr lang="en-US" altLang="zh-CN" sz="2000" dirty="0" smtClean="0"/>
              <a:t>20</a:t>
            </a:r>
            <a:r>
              <a:rPr lang="zh-CN" altLang="en-US" sz="2000" dirty="0" smtClean="0"/>
              <a:t>个，截止目前已开展活动</a:t>
            </a:r>
            <a:r>
              <a:rPr lang="en-US" altLang="zh-CN" sz="2000" dirty="0" smtClean="0"/>
              <a:t>38</a:t>
            </a:r>
            <a:r>
              <a:rPr lang="zh-CN" altLang="en-US" sz="2000" dirty="0" smtClean="0"/>
              <a:t>个，</a:t>
            </a:r>
            <a:r>
              <a:rPr lang="en-US" altLang="zh-CN" sz="2000" dirty="0" smtClean="0"/>
              <a:t>20</a:t>
            </a:r>
            <a:r>
              <a:rPr lang="zh-CN" altLang="en-US" sz="2000" dirty="0" smtClean="0"/>
              <a:t>个社团目前每周正常开展。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-304800" y="241935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“爱有”起航     赢在未来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QQ图片2015042516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55201">
            <a:off x="3997636" y="2595559"/>
            <a:ext cx="2570664" cy="2011203"/>
          </a:xfrm>
          <a:prstGeom prst="rect">
            <a:avLst/>
          </a:prstGeom>
        </p:spPr>
      </p:pic>
      <p:pic>
        <p:nvPicPr>
          <p:cNvPr id="20" name="图片 19" descr="QQ图片2015042516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3112668"/>
            <a:ext cx="2286000" cy="1973682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3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609600" y="133350"/>
            <a:ext cx="3300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成长“千分自”评价制度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图片 24" descr="QQ图片20171013095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256" y="590550"/>
            <a:ext cx="5032344" cy="3352800"/>
          </a:xfrm>
          <a:prstGeom prst="rect">
            <a:avLst/>
          </a:prstGeom>
        </p:spPr>
      </p:pic>
      <p:pic>
        <p:nvPicPr>
          <p:cNvPr id="27" name="图片 26" descr="QQ图片20171211143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33550"/>
            <a:ext cx="3263442" cy="318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图片 28" descr="QQ图片20171211143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343150"/>
            <a:ext cx="2667000" cy="26133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" name="TextBox 29"/>
          <p:cNvSpPr txBox="1"/>
          <p:nvPr/>
        </p:nvSpPr>
        <p:spPr>
          <a:xfrm>
            <a:off x="5181600" y="590550"/>
            <a:ext cx="373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1.</a:t>
            </a:r>
            <a:r>
              <a:rPr lang="zh-CN" altLang="en-US" sz="2000" dirty="0" smtClean="0"/>
              <a:t>从第四周起，全院所有班级都进入了“千分自”评价模式；</a:t>
            </a:r>
            <a:endParaRPr lang="en-US" altLang="zh-CN" sz="2000" dirty="0" smtClean="0"/>
          </a:p>
          <a:p>
            <a:r>
              <a:rPr lang="en-US" altLang="zh-CN" sz="2000" dirty="0" smtClean="0"/>
              <a:t>2.</a:t>
            </a:r>
            <a:r>
              <a:rPr lang="zh-CN" altLang="en-US" sz="2000" dirty="0" smtClean="0"/>
              <a:t>每天公布得分情况，每周结算，每月汇总。</a:t>
            </a:r>
            <a:endParaRPr lang="en-US" altLang="zh-CN" sz="2000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3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609600" y="133350"/>
            <a:ext cx="3300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成长“千分自”评价制度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609600" y="895350"/>
            <a:ext cx="7620000" cy="3751982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42" tIns="34271" rIns="68542" bIns="34271" numCol="1" rtlCol="0" anchor="t" anchorCtr="0" compatLnSpc="1">
            <a:prstTxWarp prst="textNoShape">
              <a:avLst/>
            </a:prstTxWarp>
          </a:bodyPr>
          <a:lstStyle/>
          <a:p>
            <a:pPr defTabSz="611765"/>
            <a:endParaRPr lang="zh-CN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0" y="3486150"/>
            <a:ext cx="3124200" cy="670484"/>
          </a:xfrm>
          <a:prstGeom prst="rect">
            <a:avLst/>
          </a:prstGeom>
          <a:noFill/>
          <a:ln w="9525" cap="flat" cmpd="sng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401" tIns="27200" rIns="54401" bIns="2720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学生会成员正在汇总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每月“千分自”得分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219200" y="605459"/>
            <a:ext cx="2209799" cy="579781"/>
            <a:chOff x="2405681" y="809238"/>
            <a:chExt cx="1919110" cy="608493"/>
          </a:xfrm>
          <a:solidFill>
            <a:srgbClr val="0070C0"/>
          </a:solidFill>
        </p:grpSpPr>
        <p:sp>
          <p:nvSpPr>
            <p:cNvPr id="20" name="圆角矩形 19"/>
            <p:cNvSpPr/>
            <p:nvPr/>
          </p:nvSpPr>
          <p:spPr bwMode="auto">
            <a:xfrm>
              <a:off x="2464822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15666"/>
              <a:endParaRPr lang="zh-CN" altLang="en-US" sz="28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405681" y="923027"/>
              <a:ext cx="1852934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得分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汇总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6" name="图片 25" descr="QQ图片20171221131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971550"/>
            <a:ext cx="2698422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图片 26" descr="QQ图片20171221131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876550"/>
            <a:ext cx="27432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图片 27" descr="QQ图片20171013095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352550"/>
            <a:ext cx="2895600" cy="1929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762000" y="133350"/>
            <a:ext cx="3300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成效与反响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 descr="汪照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15134">
            <a:off x="1233123" y="1094780"/>
            <a:ext cx="1039091" cy="1141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图片 18" descr="QQ图片20171016085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75489">
            <a:off x="2308372" y="1968481"/>
            <a:ext cx="1134702" cy="10969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" name="图片 19" descr="QQ图片2017121214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40123">
            <a:off x="1432687" y="3046765"/>
            <a:ext cx="1072144" cy="10581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" name="图片 20" descr="QQ图片201712040921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641872">
            <a:off x="313085" y="2181542"/>
            <a:ext cx="1096437" cy="11280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5" name="圆角矩形 24"/>
          <p:cNvSpPr/>
          <p:nvPr/>
        </p:nvSpPr>
        <p:spPr>
          <a:xfrm>
            <a:off x="4724400" y="742950"/>
            <a:ext cx="4267200" cy="1143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88900" dist="50800" dir="5400000" sx="97000" sy="97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学生层面</a:t>
            </a:r>
            <a:endParaRPr lang="en-US" altLang="zh-CN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/>
              <a:t>案例一、案例二</a:t>
            </a:r>
            <a:endParaRPr lang="en-US" altLang="zh-CN" dirty="0" smtClean="0"/>
          </a:p>
          <a:p>
            <a:pPr algn="ctr"/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文明  守纪  向善  向上  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733800" y="1047750"/>
            <a:ext cx="762000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88900" dist="50800" dir="5400000" sx="97000" sy="97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变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4800600" y="2190750"/>
            <a:ext cx="4114800" cy="1143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88900" dist="50800" dir="5400000" sx="97000" sy="97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教师层面</a:t>
            </a:r>
            <a:endParaRPr lang="en-US" altLang="zh-CN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900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师生之间近了  班级管理亮了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4800600" y="3638550"/>
            <a:ext cx="4114800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88900" dist="50800" dir="5400000" sx="97000" sy="97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学校层面</a:t>
            </a:r>
            <a:endParaRPr lang="en-US" altLang="zh-CN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拓宽德育教育新途径，丰富德育教育内涵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拓展校园文化建设，提升学院核心竞争力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810000" y="2419350"/>
            <a:ext cx="762000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88900" dist="50800" dir="5400000" sx="97000" sy="97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近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3886200" y="3867150"/>
            <a:ext cx="762000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88900" dist="50800" dir="5400000" sx="97000" sy="97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拓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/>
      <p:bldP spid="25" grpId="0" animBg="1"/>
      <p:bldP spid="32" grpId="0" animBg="1"/>
      <p:bldP spid="54" grpId="0" animBg="1"/>
      <p:bldP spid="58" grpId="0" animBg="1"/>
      <p:bldP spid="59" grpId="0" animBg="1"/>
      <p:bldP spid="6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燕尾形 14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燕尾形 15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838200" y="1123950"/>
            <a:ext cx="2895600" cy="2988689"/>
          </a:xfrm>
          <a:prstGeom prst="ellipse">
            <a:avLst/>
          </a:prstGeom>
          <a:noFill/>
          <a:ln w="12700">
            <a:solidFill>
              <a:srgbClr val="2B2E3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2133899" y="1341612"/>
            <a:ext cx="583178" cy="58299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3226466" y="3119162"/>
            <a:ext cx="583178" cy="58299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035381" y="3147717"/>
            <a:ext cx="583178" cy="58299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AutoShape 11"/>
          <p:cNvCxnSpPr>
            <a:cxnSpLocks noChangeShapeType="1"/>
          </p:cNvCxnSpPr>
          <p:nvPr/>
        </p:nvCxnSpPr>
        <p:spPr bwMode="auto">
          <a:xfrm flipH="1" flipV="1">
            <a:off x="2590800" y="2876550"/>
            <a:ext cx="7141" cy="339090"/>
          </a:xfrm>
          <a:prstGeom prst="straightConnector1">
            <a:avLst/>
          </a:prstGeom>
          <a:noFill/>
          <a:ln w="9525">
            <a:solidFill>
              <a:srgbClr val="2B2E3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3"/>
          <p:cNvCxnSpPr>
            <a:cxnSpLocks noChangeShapeType="1"/>
          </p:cNvCxnSpPr>
          <p:nvPr/>
        </p:nvCxnSpPr>
        <p:spPr bwMode="auto">
          <a:xfrm>
            <a:off x="2057400" y="2571750"/>
            <a:ext cx="310632" cy="183228"/>
          </a:xfrm>
          <a:prstGeom prst="straightConnector1">
            <a:avLst/>
          </a:prstGeom>
          <a:noFill/>
          <a:ln w="9525">
            <a:solidFill>
              <a:srgbClr val="2B2E3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1888725" y="2247044"/>
            <a:ext cx="1103278" cy="107914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99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标题</a:t>
            </a:r>
            <a:endParaRPr lang="zh-CN" altLang="en-US" b="1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0" y="1200150"/>
            <a:ext cx="1752600" cy="1752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524000" y="3181350"/>
            <a:ext cx="1752600" cy="1676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590800" y="1123950"/>
            <a:ext cx="1828800" cy="1752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838200" y="133350"/>
            <a:ext cx="3910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成效与反响</a:t>
            </a:r>
            <a:endParaRPr lang="zh-CN" altLang="en-US" sz="200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7" descr="QQ图片201712130915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114550"/>
            <a:ext cx="4267200" cy="2952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95800" y="74295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11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月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13—21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日，由学工处牵头与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个系部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75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名班主任，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118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名学生分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个场次，针对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方案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实施情况进行座谈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 animBg="1" autoUpdateAnimBg="0"/>
      <p:bldP spid="32" grpId="0" animBg="1"/>
      <p:bldP spid="33" grpId="0" animBg="1"/>
      <p:bldP spid="34" grpId="0" animBg="1"/>
      <p:bldP spid="36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6750"/>
            <a:ext cx="6705600" cy="422672"/>
          </a:xfrm>
        </p:spPr>
        <p:txBody>
          <a:bodyPr/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）方案建设过程</a:t>
            </a:r>
            <a:endParaRPr lang="zh-CN" altLang="en-US" sz="2000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graphicFrame>
        <p:nvGraphicFramePr>
          <p:cNvPr id="102524" name="Group 124"/>
          <p:cNvGraphicFramePr>
            <a:graphicFrameLocks noGrp="1"/>
          </p:cNvGraphicFramePr>
          <p:nvPr>
            <p:ph idx="1"/>
          </p:nvPr>
        </p:nvGraphicFramePr>
        <p:xfrm>
          <a:off x="533490" y="1115604"/>
          <a:ext cx="8000910" cy="2980146"/>
        </p:xfrm>
        <a:graphic>
          <a:graphicData uri="http://schemas.openxmlformats.org/drawingml/2006/table">
            <a:tbl>
              <a:tblPr/>
              <a:tblGrid>
                <a:gridCol w="1299384"/>
                <a:gridCol w="6701526"/>
              </a:tblGrid>
              <a:tr h="32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时间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                              内容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7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27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日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把脉学生管理工作                          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成立研讨小组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9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日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剖析问题，全面构想                       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研讨小组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学生科长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2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29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日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19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日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方案设想，形成方案框架                 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研讨小组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2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日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方案首次研讨 （完善框架）             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研讨小组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7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21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日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方案二轮研讨 （完善内容）             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研讨小组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学生科长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8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日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方案三轮研讨 （完善细节）              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研讨小组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学生科长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6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7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31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日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方案征求意见                                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处室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系主任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学生科长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33610" y="4114800"/>
          <a:ext cx="8000790" cy="445824"/>
        </p:xfrm>
        <a:graphic>
          <a:graphicData uri="http://schemas.openxmlformats.org/drawingml/2006/table">
            <a:tbl>
              <a:tblPr/>
              <a:tblGrid>
                <a:gridCol w="1295286"/>
                <a:gridCol w="6705504"/>
              </a:tblGrid>
              <a:tr h="445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14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日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方案四轮研讨（方案初定稿）           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研讨小组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3490" y="4572000"/>
          <a:ext cx="8000910" cy="373201"/>
        </p:xfrm>
        <a:graphic>
          <a:graphicData uri="http://schemas.openxmlformats.org/drawingml/2006/table">
            <a:tbl>
              <a:tblPr/>
              <a:tblGrid>
                <a:gridCol w="1299384"/>
                <a:gridCol w="6701526"/>
              </a:tblGrid>
              <a:tr h="373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8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月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16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日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方案汇报会                                  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 院领导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+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成立研讨小组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燕尾形 5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8" name="燕尾形 7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649046" y="156585"/>
            <a:ext cx="331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“护航教育”的实施背景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38"/>
            <a:ext cx="9144000" cy="5163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76751"/>
            <a:ext cx="2743200" cy="2577033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895600" y="972044"/>
            <a:ext cx="0" cy="2532293"/>
          </a:xfrm>
          <a:prstGeom prst="line">
            <a:avLst/>
          </a:prstGeom>
          <a:ln w="158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048000" y="1048220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8697" y="1581456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ea typeface="黑体" pitchFamily="49" charset="-122"/>
              </a:rPr>
              <a:t>“护航教育”愿景展望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143000" y="1753665"/>
            <a:ext cx="1427938" cy="1427497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938264"/>
            <a:ext cx="1414155" cy="889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直接连接符 32"/>
          <p:cNvCxnSpPr/>
          <p:nvPr/>
        </p:nvCxnSpPr>
        <p:spPr bwMode="auto">
          <a:xfrm>
            <a:off x="3124200" y="2876550"/>
            <a:ext cx="5791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psb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0948" y="3028950"/>
            <a:ext cx="1575852" cy="104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图片 25" descr="QQ图片2015042516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35612" y="3028950"/>
            <a:ext cx="1569988" cy="104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 descr="QQ图片201504251559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3028950"/>
            <a:ext cx="1524000" cy="1017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矩形 14"/>
          <p:cNvSpPr/>
          <p:nvPr/>
        </p:nvSpPr>
        <p:spPr bwMode="auto">
          <a:xfrm>
            <a:off x="3187875" y="2571750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0643" y="2495550"/>
            <a:ext cx="16209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ea typeface="黑体" pitchFamily="49" charset="-122"/>
              </a:rPr>
              <a:t>“方案”施行感受</a:t>
            </a:r>
            <a:endParaRPr lang="zh-CN" altLang="en-US" sz="1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2495550"/>
            <a:ext cx="162095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ea typeface="黑体" pitchFamily="49" charset="-122"/>
              </a:rPr>
              <a:t>“方案”施行展望</a:t>
            </a:r>
            <a:endParaRPr lang="zh-CN" altLang="en-US" sz="1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702475" y="2571750"/>
            <a:ext cx="164925" cy="16487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6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5" grpId="0" animBg="1"/>
      <p:bldP spid="16" grpId="0"/>
      <p:bldP spid="18" grpId="0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722181" y="134103"/>
            <a:ext cx="2935419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护航教育“施行感受</a:t>
            </a:r>
            <a:r>
              <a:rPr lang="zh-CN" altLang="en-US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燕尾形 66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667000" y="1123950"/>
            <a:ext cx="3135387" cy="3135387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00000">
                <a:srgbClr val="F3F3F3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rgbClr val="F8F8F8"/>
                </a:gs>
                <a:gs pos="100000">
                  <a:srgbClr val="CBCBCB"/>
                </a:gs>
              </a:gsLst>
              <a:lin ang="2700000" scaled="1"/>
              <a:tileRect/>
            </a:gra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"/>
          <p:cNvSpPr/>
          <p:nvPr/>
        </p:nvSpPr>
        <p:spPr bwMode="auto">
          <a:xfrm>
            <a:off x="2956023" y="2508878"/>
            <a:ext cx="283517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认真执行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《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方案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》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 smtClean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助力学生成长</a:t>
            </a:r>
            <a:endParaRPr lang="en-US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97001" y="2479542"/>
            <a:ext cx="2283989" cy="2803728"/>
          </a:xfrm>
          <a:prstGeom prst="rect">
            <a:avLst/>
          </a:prstGeom>
        </p:spPr>
      </p:pic>
      <p:sp>
        <p:nvSpPr>
          <p:cNvPr id="14" name="Rectangle 3"/>
          <p:cNvSpPr/>
          <p:nvPr/>
        </p:nvSpPr>
        <p:spPr bwMode="auto">
          <a:xfrm>
            <a:off x="3514611" y="1759088"/>
            <a:ext cx="1440160" cy="55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 smtClean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  <a:cs typeface="Bebas Neue" charset="0"/>
                <a:sym typeface="Bebas Neue" charset="0"/>
              </a:rPr>
              <a:t>01</a:t>
            </a:r>
            <a:endParaRPr lang="en-US" sz="60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178315"/>
      </p:ext>
    </p:extLst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7" grpId="0" animBg="1"/>
      <p:bldP spid="68" grpId="0" animBg="1"/>
      <p:bldP spid="10" grpId="0" animBg="1"/>
      <p:bldP spid="11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722181" y="134103"/>
            <a:ext cx="2935419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护航教育“施行感受</a:t>
            </a:r>
            <a:r>
              <a:rPr lang="zh-CN" altLang="en-US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燕尾形 66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526267" y="1581150"/>
            <a:ext cx="3341134" cy="3272103"/>
            <a:chOff x="3926354" y="2211739"/>
            <a:chExt cx="3794237" cy="3546413"/>
          </a:xfrm>
          <a:solidFill>
            <a:schemeClr val="accent6">
              <a:lumMod val="50000"/>
            </a:schemeClr>
          </a:solidFill>
        </p:grpSpPr>
        <p:sp>
          <p:nvSpPr>
            <p:cNvPr id="15" name="Freeform 4"/>
            <p:cNvSpPr>
              <a:spLocks/>
            </p:cNvSpPr>
            <p:nvPr/>
          </p:nvSpPr>
          <p:spPr bwMode="gray">
            <a:xfrm>
              <a:off x="3933973" y="3261794"/>
              <a:ext cx="1389696" cy="1876078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gray">
            <a:xfrm rot="7200000">
              <a:off x="5558231" y="2225611"/>
              <a:ext cx="1310664" cy="1988546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gray">
            <a:xfrm rot="14400000">
              <a:off x="5667944" y="4004151"/>
              <a:ext cx="1310664" cy="1988546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8" name="组合 1"/>
            <p:cNvGrpSpPr/>
            <p:nvPr/>
          </p:nvGrpSpPr>
          <p:grpSpPr>
            <a:xfrm>
              <a:off x="3926354" y="2211739"/>
              <a:ext cx="3794237" cy="3546413"/>
              <a:chOff x="3926354" y="2211739"/>
              <a:chExt cx="3794237" cy="3546413"/>
            </a:xfrm>
            <a:grpFill/>
          </p:grpSpPr>
          <p:grpSp>
            <p:nvGrpSpPr>
              <p:cNvPr id="19" name="Group 6"/>
              <p:cNvGrpSpPr>
                <a:grpSpLocks/>
              </p:cNvGrpSpPr>
              <p:nvPr/>
            </p:nvGrpSpPr>
            <p:grpSpPr bwMode="auto">
              <a:xfrm>
                <a:off x="4013210" y="2211739"/>
                <a:ext cx="2255209" cy="1984284"/>
                <a:chOff x="1712" y="1389"/>
                <a:chExt cx="1480" cy="1302"/>
              </a:xfrm>
              <a:grpFill/>
            </p:grpSpPr>
            <p:sp>
              <p:nvSpPr>
                <p:cNvPr id="29" name="Freeform 9"/>
                <p:cNvSpPr>
                  <a:spLocks/>
                </p:cNvSpPr>
                <p:nvPr/>
              </p:nvSpPr>
              <p:spPr bwMode="gray">
                <a:xfrm rot="7200000">
                  <a:off x="2637" y="1226"/>
                  <a:ext cx="392" cy="718"/>
                </a:xfrm>
                <a:custGeom>
                  <a:avLst/>
                  <a:gdLst>
                    <a:gd name="T0" fmla="*/ 38 w 495"/>
                    <a:gd name="T1" fmla="*/ 10 h 971"/>
                    <a:gd name="T2" fmla="*/ 38 w 495"/>
                    <a:gd name="T3" fmla="*/ 35 h 971"/>
                    <a:gd name="T4" fmla="*/ 35 w 495"/>
                    <a:gd name="T5" fmla="*/ 35 h 971"/>
                    <a:gd name="T6" fmla="*/ 33 w 495"/>
                    <a:gd name="T7" fmla="*/ 35 h 971"/>
                    <a:gd name="T8" fmla="*/ 31 w 495"/>
                    <a:gd name="T9" fmla="*/ 33 h 971"/>
                    <a:gd name="T10" fmla="*/ 29 w 495"/>
                    <a:gd name="T11" fmla="*/ 33 h 971"/>
                    <a:gd name="T12" fmla="*/ 25 w 495"/>
                    <a:gd name="T13" fmla="*/ 31 h 971"/>
                    <a:gd name="T14" fmla="*/ 23 w 495"/>
                    <a:gd name="T15" fmla="*/ 29 h 971"/>
                    <a:gd name="T16" fmla="*/ 21 w 495"/>
                    <a:gd name="T17" fmla="*/ 27 h 971"/>
                    <a:gd name="T18" fmla="*/ 17 w 495"/>
                    <a:gd name="T19" fmla="*/ 24 h 971"/>
                    <a:gd name="T20" fmla="*/ 14 w 495"/>
                    <a:gd name="T21" fmla="*/ 20 h 971"/>
                    <a:gd name="T22" fmla="*/ 10 w 495"/>
                    <a:gd name="T23" fmla="*/ 16 h 971"/>
                    <a:gd name="T24" fmla="*/ 8 w 495"/>
                    <a:gd name="T25" fmla="*/ 13 h 971"/>
                    <a:gd name="T26" fmla="*/ 2 w 495"/>
                    <a:gd name="T27" fmla="*/ 7 h 971"/>
                    <a:gd name="T28" fmla="*/ 2 w 495"/>
                    <a:gd name="T29" fmla="*/ 5 h 971"/>
                    <a:gd name="T30" fmla="*/ 0 w 495"/>
                    <a:gd name="T31" fmla="*/ 2 h 971"/>
                    <a:gd name="T32" fmla="*/ 2 w 495"/>
                    <a:gd name="T33" fmla="*/ 0 h 971"/>
                    <a:gd name="T34" fmla="*/ 2 w 495"/>
                    <a:gd name="T35" fmla="*/ 1 h 971"/>
                    <a:gd name="T36" fmla="*/ 2 w 495"/>
                    <a:gd name="T37" fmla="*/ 3 h 971"/>
                    <a:gd name="T38" fmla="*/ 2 w 495"/>
                    <a:gd name="T39" fmla="*/ 4 h 971"/>
                    <a:gd name="T40" fmla="*/ 2 w 495"/>
                    <a:gd name="T41" fmla="*/ 5 h 971"/>
                    <a:gd name="T42" fmla="*/ 2 w 495"/>
                    <a:gd name="T43" fmla="*/ 6 h 971"/>
                    <a:gd name="T44" fmla="*/ 4 w 495"/>
                    <a:gd name="T45" fmla="*/ 7 h 971"/>
                    <a:gd name="T46" fmla="*/ 6 w 495"/>
                    <a:gd name="T47" fmla="*/ 9 h 971"/>
                    <a:gd name="T48" fmla="*/ 10 w 495"/>
                    <a:gd name="T49" fmla="*/ 10 h 971"/>
                    <a:gd name="T50" fmla="*/ 13 w 495"/>
                    <a:gd name="T51" fmla="*/ 10 h 971"/>
                    <a:gd name="T52" fmla="*/ 19 w 495"/>
                    <a:gd name="T53" fmla="*/ 10 h 971"/>
                    <a:gd name="T54" fmla="*/ 38 w 495"/>
                    <a:gd name="T55" fmla="*/ 10 h 9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95"/>
                    <a:gd name="T85" fmla="*/ 0 h 971"/>
                    <a:gd name="T86" fmla="*/ 495 w 495"/>
                    <a:gd name="T87" fmla="*/ 971 h 9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0" name="Freeform 8"/>
                <p:cNvSpPr>
                  <a:spLocks/>
                </p:cNvSpPr>
                <p:nvPr/>
              </p:nvSpPr>
              <p:spPr bwMode="gray">
                <a:xfrm rot="7200000">
                  <a:off x="1961" y="1810"/>
                  <a:ext cx="948" cy="508"/>
                </a:xfrm>
                <a:custGeom>
                  <a:avLst/>
                  <a:gdLst>
                    <a:gd name="T0" fmla="*/ 9866 w 750"/>
                    <a:gd name="T1" fmla="*/ 0 h 378"/>
                    <a:gd name="T2" fmla="*/ 0 w 750"/>
                    <a:gd name="T3" fmla="*/ 0 h 378"/>
                    <a:gd name="T4" fmla="*/ 32 w 750"/>
                    <a:gd name="T5" fmla="*/ 5020 h 378"/>
                    <a:gd name="T6" fmla="*/ 368 w 750"/>
                    <a:gd name="T7" fmla="*/ 9768 h 378"/>
                    <a:gd name="T8" fmla="*/ 9866 w 750"/>
                    <a:gd name="T9" fmla="*/ 9768 h 378"/>
                    <a:gd name="T10" fmla="*/ 9866 w 750"/>
                    <a:gd name="T11" fmla="*/ 0 h 378"/>
                    <a:gd name="T12" fmla="*/ 9866 w 750"/>
                    <a:gd name="T13" fmla="*/ 0 h 3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0"/>
                    <a:gd name="T22" fmla="*/ 0 h 378"/>
                    <a:gd name="T23" fmla="*/ 750 w 750"/>
                    <a:gd name="T24" fmla="*/ 378 h 3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1" name="AutoShape 7"/>
                <p:cNvSpPr>
                  <a:spLocks noChangeArrowheads="1"/>
                </p:cNvSpPr>
                <p:nvPr/>
              </p:nvSpPr>
              <p:spPr bwMode="gray">
                <a:xfrm rot="-9000000">
                  <a:off x="1712" y="2311"/>
                  <a:ext cx="908" cy="3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0" name="Group 11"/>
              <p:cNvGrpSpPr>
                <a:grpSpLocks/>
              </p:cNvGrpSpPr>
              <p:nvPr/>
            </p:nvGrpSpPr>
            <p:grpSpPr bwMode="auto">
              <a:xfrm>
                <a:off x="5745759" y="3129204"/>
                <a:ext cx="1974832" cy="2104683"/>
                <a:chOff x="2854" y="1996"/>
                <a:chExt cx="1296" cy="1381"/>
              </a:xfrm>
              <a:grpFill/>
            </p:grpSpPr>
            <p:sp>
              <p:nvSpPr>
                <p:cNvPr id="26" name="Freeform 14"/>
                <p:cNvSpPr>
                  <a:spLocks/>
                </p:cNvSpPr>
                <p:nvPr/>
              </p:nvSpPr>
              <p:spPr bwMode="gray">
                <a:xfrm rot="-7200000">
                  <a:off x="3618" y="2845"/>
                  <a:ext cx="346" cy="718"/>
                </a:xfrm>
                <a:custGeom>
                  <a:avLst/>
                  <a:gdLst>
                    <a:gd name="T0" fmla="*/ 10 w 495"/>
                    <a:gd name="T1" fmla="*/ 10 h 971"/>
                    <a:gd name="T2" fmla="*/ 10 w 495"/>
                    <a:gd name="T3" fmla="*/ 35 h 971"/>
                    <a:gd name="T4" fmla="*/ 9 w 495"/>
                    <a:gd name="T5" fmla="*/ 35 h 971"/>
                    <a:gd name="T6" fmla="*/ 8 w 495"/>
                    <a:gd name="T7" fmla="*/ 35 h 971"/>
                    <a:gd name="T8" fmla="*/ 8 w 495"/>
                    <a:gd name="T9" fmla="*/ 33 h 971"/>
                    <a:gd name="T10" fmla="*/ 7 w 495"/>
                    <a:gd name="T11" fmla="*/ 33 h 971"/>
                    <a:gd name="T12" fmla="*/ 7 w 495"/>
                    <a:gd name="T13" fmla="*/ 31 h 971"/>
                    <a:gd name="T14" fmla="*/ 6 w 495"/>
                    <a:gd name="T15" fmla="*/ 29 h 971"/>
                    <a:gd name="T16" fmla="*/ 5 w 495"/>
                    <a:gd name="T17" fmla="*/ 27 h 971"/>
                    <a:gd name="T18" fmla="*/ 4 w 495"/>
                    <a:gd name="T19" fmla="*/ 24 h 971"/>
                    <a:gd name="T20" fmla="*/ 3 w 495"/>
                    <a:gd name="T21" fmla="*/ 20 h 971"/>
                    <a:gd name="T22" fmla="*/ 2 w 495"/>
                    <a:gd name="T23" fmla="*/ 16 h 971"/>
                    <a:gd name="T24" fmla="*/ 2 w 495"/>
                    <a:gd name="T25" fmla="*/ 13 h 971"/>
                    <a:gd name="T26" fmla="*/ 1 w 495"/>
                    <a:gd name="T27" fmla="*/ 7 h 971"/>
                    <a:gd name="T28" fmla="*/ 1 w 495"/>
                    <a:gd name="T29" fmla="*/ 5 h 971"/>
                    <a:gd name="T30" fmla="*/ 0 w 495"/>
                    <a:gd name="T31" fmla="*/ 2 h 971"/>
                    <a:gd name="T32" fmla="*/ 1 w 495"/>
                    <a:gd name="T33" fmla="*/ 0 h 971"/>
                    <a:gd name="T34" fmla="*/ 1 w 495"/>
                    <a:gd name="T35" fmla="*/ 1 h 971"/>
                    <a:gd name="T36" fmla="*/ 1 w 495"/>
                    <a:gd name="T37" fmla="*/ 3 h 971"/>
                    <a:gd name="T38" fmla="*/ 1 w 495"/>
                    <a:gd name="T39" fmla="*/ 4 h 971"/>
                    <a:gd name="T40" fmla="*/ 1 w 495"/>
                    <a:gd name="T41" fmla="*/ 5 h 971"/>
                    <a:gd name="T42" fmla="*/ 1 w 495"/>
                    <a:gd name="T43" fmla="*/ 6 h 971"/>
                    <a:gd name="T44" fmla="*/ 1 w 495"/>
                    <a:gd name="T45" fmla="*/ 7 h 971"/>
                    <a:gd name="T46" fmla="*/ 1 w 495"/>
                    <a:gd name="T47" fmla="*/ 9 h 971"/>
                    <a:gd name="T48" fmla="*/ 2 w 495"/>
                    <a:gd name="T49" fmla="*/ 10 h 971"/>
                    <a:gd name="T50" fmla="*/ 3 w 495"/>
                    <a:gd name="T51" fmla="*/ 10 h 971"/>
                    <a:gd name="T52" fmla="*/ 5 w 495"/>
                    <a:gd name="T53" fmla="*/ 10 h 971"/>
                    <a:gd name="T54" fmla="*/ 10 w 495"/>
                    <a:gd name="T55" fmla="*/ 10 h 9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95"/>
                    <a:gd name="T85" fmla="*/ 0 h 971"/>
                    <a:gd name="T86" fmla="*/ 495 w 495"/>
                    <a:gd name="T87" fmla="*/ 971 h 9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7" name="Freeform 13"/>
                <p:cNvSpPr>
                  <a:spLocks/>
                </p:cNvSpPr>
                <p:nvPr/>
              </p:nvSpPr>
              <p:spPr bwMode="gray">
                <a:xfrm rot="-7200000">
                  <a:off x="3102" y="2371"/>
                  <a:ext cx="948" cy="507"/>
                </a:xfrm>
                <a:custGeom>
                  <a:avLst/>
                  <a:gdLst>
                    <a:gd name="T0" fmla="*/ 9866 w 750"/>
                    <a:gd name="T1" fmla="*/ 0 h 378"/>
                    <a:gd name="T2" fmla="*/ 0 w 750"/>
                    <a:gd name="T3" fmla="*/ 0 h 378"/>
                    <a:gd name="T4" fmla="*/ 32 w 750"/>
                    <a:gd name="T5" fmla="*/ 4901 h 378"/>
                    <a:gd name="T6" fmla="*/ 368 w 750"/>
                    <a:gd name="T7" fmla="*/ 9551 h 378"/>
                    <a:gd name="T8" fmla="*/ 9866 w 750"/>
                    <a:gd name="T9" fmla="*/ 9551 h 378"/>
                    <a:gd name="T10" fmla="*/ 9866 w 750"/>
                    <a:gd name="T11" fmla="*/ 0 h 378"/>
                    <a:gd name="T12" fmla="*/ 9866 w 750"/>
                    <a:gd name="T13" fmla="*/ 0 h 3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0"/>
                    <a:gd name="T22" fmla="*/ 0 h 378"/>
                    <a:gd name="T23" fmla="*/ 750 w 750"/>
                    <a:gd name="T24" fmla="*/ 378 h 3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8" name="AutoShape 12"/>
                <p:cNvSpPr>
                  <a:spLocks noChangeArrowheads="1"/>
                </p:cNvSpPr>
                <p:nvPr/>
              </p:nvSpPr>
              <p:spPr bwMode="gray">
                <a:xfrm rot="-1800000">
                  <a:off x="2854" y="1996"/>
                  <a:ext cx="906" cy="3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4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grpSp>
            <p:nvGrpSpPr>
              <p:cNvPr id="21" name="Group 15"/>
              <p:cNvGrpSpPr>
                <a:grpSpLocks/>
              </p:cNvGrpSpPr>
              <p:nvPr/>
            </p:nvGrpSpPr>
            <p:grpSpPr bwMode="auto">
              <a:xfrm>
                <a:off x="3926354" y="4418531"/>
                <a:ext cx="2393874" cy="1339621"/>
                <a:chOff x="1655" y="2837"/>
                <a:chExt cx="1571" cy="879"/>
              </a:xfrm>
              <a:grpFill/>
            </p:grpSpPr>
            <p:sp>
              <p:nvSpPr>
                <p:cNvPr id="22" name="Freeform 16"/>
                <p:cNvSpPr>
                  <a:spLocks/>
                </p:cNvSpPr>
                <p:nvPr/>
              </p:nvSpPr>
              <p:spPr bwMode="gray">
                <a:xfrm>
                  <a:off x="1655" y="2837"/>
                  <a:ext cx="366" cy="692"/>
                </a:xfrm>
                <a:custGeom>
                  <a:avLst/>
                  <a:gdLst>
                    <a:gd name="T0" fmla="*/ 18 w 495"/>
                    <a:gd name="T1" fmla="*/ 7 h 971"/>
                    <a:gd name="T2" fmla="*/ 18 w 495"/>
                    <a:gd name="T3" fmla="*/ 24 h 971"/>
                    <a:gd name="T4" fmla="*/ 16 w 495"/>
                    <a:gd name="T5" fmla="*/ 24 h 971"/>
                    <a:gd name="T6" fmla="*/ 16 w 495"/>
                    <a:gd name="T7" fmla="*/ 23 h 971"/>
                    <a:gd name="T8" fmla="*/ 15 w 495"/>
                    <a:gd name="T9" fmla="*/ 22 h 971"/>
                    <a:gd name="T10" fmla="*/ 13 w 495"/>
                    <a:gd name="T11" fmla="*/ 22 h 971"/>
                    <a:gd name="T12" fmla="*/ 12 w 495"/>
                    <a:gd name="T13" fmla="*/ 21 h 971"/>
                    <a:gd name="T14" fmla="*/ 11 w 495"/>
                    <a:gd name="T15" fmla="*/ 19 h 971"/>
                    <a:gd name="T16" fmla="*/ 10 w 495"/>
                    <a:gd name="T17" fmla="*/ 17 h 971"/>
                    <a:gd name="T18" fmla="*/ 8 w 495"/>
                    <a:gd name="T19" fmla="*/ 16 h 971"/>
                    <a:gd name="T20" fmla="*/ 7 w 495"/>
                    <a:gd name="T21" fmla="*/ 14 h 971"/>
                    <a:gd name="T22" fmla="*/ 5 w 495"/>
                    <a:gd name="T23" fmla="*/ 11 h 971"/>
                    <a:gd name="T24" fmla="*/ 4 w 495"/>
                    <a:gd name="T25" fmla="*/ 9 h 971"/>
                    <a:gd name="T26" fmla="*/ 1 w 495"/>
                    <a:gd name="T27" fmla="*/ 5 h 971"/>
                    <a:gd name="T28" fmla="*/ 1 w 495"/>
                    <a:gd name="T29" fmla="*/ 3 h 971"/>
                    <a:gd name="T30" fmla="*/ 0 w 495"/>
                    <a:gd name="T31" fmla="*/ 1 h 971"/>
                    <a:gd name="T32" fmla="*/ 1 w 495"/>
                    <a:gd name="T33" fmla="*/ 0 h 971"/>
                    <a:gd name="T34" fmla="*/ 1 w 495"/>
                    <a:gd name="T35" fmla="*/ 1 h 971"/>
                    <a:gd name="T36" fmla="*/ 1 w 495"/>
                    <a:gd name="T37" fmla="*/ 2 h 971"/>
                    <a:gd name="T38" fmla="*/ 1 w 495"/>
                    <a:gd name="T39" fmla="*/ 3 h 971"/>
                    <a:gd name="T40" fmla="*/ 1 w 495"/>
                    <a:gd name="T41" fmla="*/ 3 h 971"/>
                    <a:gd name="T42" fmla="*/ 1 w 495"/>
                    <a:gd name="T43" fmla="*/ 4 h 971"/>
                    <a:gd name="T44" fmla="*/ 2 w 495"/>
                    <a:gd name="T45" fmla="*/ 5 h 971"/>
                    <a:gd name="T46" fmla="*/ 3 w 495"/>
                    <a:gd name="T47" fmla="*/ 6 h 971"/>
                    <a:gd name="T48" fmla="*/ 4 w 495"/>
                    <a:gd name="T49" fmla="*/ 6 h 971"/>
                    <a:gd name="T50" fmla="*/ 7 w 495"/>
                    <a:gd name="T51" fmla="*/ 7 h 971"/>
                    <a:gd name="T52" fmla="*/ 9 w 495"/>
                    <a:gd name="T53" fmla="*/ 7 h 971"/>
                    <a:gd name="T54" fmla="*/ 18 w 495"/>
                    <a:gd name="T55" fmla="*/ 7 h 9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95"/>
                    <a:gd name="T85" fmla="*/ 0 h 971"/>
                    <a:gd name="T86" fmla="*/ 495 w 495"/>
                    <a:gd name="T87" fmla="*/ 971 h 9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" name="AutoShape 17"/>
                <p:cNvSpPr>
                  <a:spLocks noChangeArrowheads="1"/>
                </p:cNvSpPr>
                <p:nvPr/>
              </p:nvSpPr>
              <p:spPr bwMode="gray">
                <a:xfrm rot="5400000">
                  <a:off x="2589" y="3078"/>
                  <a:ext cx="872" cy="40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5" name="Freeform 18"/>
                <p:cNvSpPr>
                  <a:spLocks/>
                </p:cNvSpPr>
                <p:nvPr/>
              </p:nvSpPr>
              <p:spPr bwMode="gray">
                <a:xfrm>
                  <a:off x="1985" y="3040"/>
                  <a:ext cx="1005" cy="489"/>
                </a:xfrm>
                <a:custGeom>
                  <a:avLst/>
                  <a:gdLst>
                    <a:gd name="T0" fmla="*/ 18765 w 750"/>
                    <a:gd name="T1" fmla="*/ 0 h 378"/>
                    <a:gd name="T2" fmla="*/ 0 w 750"/>
                    <a:gd name="T3" fmla="*/ 0 h 378"/>
                    <a:gd name="T4" fmla="*/ 51 w 750"/>
                    <a:gd name="T5" fmla="*/ 3290 h 378"/>
                    <a:gd name="T6" fmla="*/ 702 w 750"/>
                    <a:gd name="T7" fmla="*/ 6419 h 378"/>
                    <a:gd name="T8" fmla="*/ 18765 w 750"/>
                    <a:gd name="T9" fmla="*/ 6419 h 378"/>
                    <a:gd name="T10" fmla="*/ 18765 w 750"/>
                    <a:gd name="T11" fmla="*/ 0 h 378"/>
                    <a:gd name="T12" fmla="*/ 18765 w 750"/>
                    <a:gd name="T13" fmla="*/ 0 h 3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0"/>
                    <a:gd name="T22" fmla="*/ 0 h 378"/>
                    <a:gd name="T23" fmla="*/ 750 w 750"/>
                    <a:gd name="T24" fmla="*/ 378 h 3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</p:grp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14400" y="4095750"/>
            <a:ext cx="1807609" cy="704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7722" tIns="43861" rIns="87722" bIns="43861">
            <a:spAutoFit/>
          </a:bodyPr>
          <a:lstStyle/>
          <a:p>
            <a:pPr algn="r" eaLnBrk="0" hangingPunct="0"/>
            <a:r>
              <a:rPr lang="zh-CN" altLang="en-US" sz="20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不断凸现德育</a:t>
            </a:r>
            <a:endParaRPr lang="en-US" altLang="zh-CN" sz="200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0" hangingPunct="0"/>
            <a:r>
              <a:rPr lang="zh-CN" altLang="en-US" sz="20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工作的时代性</a:t>
            </a:r>
            <a:endParaRPr lang="en-US" altLang="zh-CN" sz="20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562600" y="4171950"/>
            <a:ext cx="1905000" cy="704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7722" tIns="43861" rIns="87722" bIns="43861">
            <a:spAutoFit/>
          </a:bodyPr>
          <a:lstStyle/>
          <a:p>
            <a:pPr eaLnBrk="0" hangingPunct="0"/>
            <a:r>
              <a:rPr lang="zh-CN" altLang="en-US" sz="20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不断创新德育</a:t>
            </a:r>
            <a:endParaRPr lang="en-US" altLang="zh-CN" sz="200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sz="20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活动开展形式</a:t>
            </a:r>
            <a:endParaRPr lang="en-US" altLang="zh-CN" sz="20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971800" y="1047750"/>
            <a:ext cx="2670947" cy="704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7722" tIns="43861" rIns="87722" bIns="43861">
            <a:spAutoFit/>
          </a:bodyPr>
          <a:lstStyle/>
          <a:p>
            <a:pPr algn="ctr" eaLnBrk="0" hangingPunct="0"/>
            <a:r>
              <a:rPr lang="zh-CN" altLang="en-US" sz="20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不断创新德育</a:t>
            </a:r>
            <a:endParaRPr lang="en-US" altLang="zh-CN" sz="2000" dirty="0" smtClea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000" dirty="0" smtClea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活动开展方式</a:t>
            </a:r>
            <a:endParaRPr lang="en-US" altLang="zh-CN" sz="200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39"/>
          <p:cNvSpPr txBox="1">
            <a:spLocks noChangeArrowheads="1"/>
          </p:cNvSpPr>
          <p:nvPr/>
        </p:nvSpPr>
        <p:spPr bwMode="auto">
          <a:xfrm>
            <a:off x="0" y="742950"/>
            <a:ext cx="32592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</a:rPr>
              <a:t>） 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“双十一”素养活动</a:t>
            </a:r>
            <a:endParaRPr lang="zh-CN" altLang="zh-CN" dirty="0">
              <a:solidFill>
                <a:srgbClr val="FF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178315"/>
      </p:ext>
    </p:extLst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7" grpId="0" animBg="1"/>
      <p:bldP spid="68" grpId="0" animBg="1"/>
      <p:bldP spid="32" grpId="0"/>
      <p:bldP spid="33" grpId="0"/>
      <p:bldP spid="34" grpId="0"/>
      <p:bldP spid="5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722181" y="134103"/>
            <a:ext cx="2935419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护航教育“施行感受</a:t>
            </a:r>
            <a:r>
              <a:rPr lang="zh-CN" altLang="en-US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燕尾形 66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9"/>
          <p:cNvSpPr txBox="1">
            <a:spLocks noChangeArrowheads="1"/>
          </p:cNvSpPr>
          <p:nvPr/>
        </p:nvSpPr>
        <p:spPr bwMode="auto">
          <a:xfrm>
            <a:off x="0" y="742950"/>
            <a:ext cx="32592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FF0000"/>
                </a:solidFill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</a:rPr>
              <a:t>） </a:t>
            </a:r>
            <a:r>
              <a:rPr lang="zh-CN" altLang="en-US" sz="2000" dirty="0" smtClean="0">
                <a:solidFill>
                  <a:srgbClr val="FF0000"/>
                </a:solidFill>
                <a:latin typeface="宋体" pitchFamily="2" charset="-122"/>
              </a:rPr>
              <a:t>“千分自”评价方面</a:t>
            </a:r>
            <a:endParaRPr lang="zh-CN" altLang="zh-CN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371600" y="1428750"/>
            <a:ext cx="5562600" cy="762000"/>
          </a:xfrm>
          <a:prstGeom prst="roundRect">
            <a:avLst>
              <a:gd name="adj" fmla="val 0"/>
            </a:avLst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9803" tIns="59901" rIns="119803" bIns="59901"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sz="14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47800" y="1504950"/>
            <a:ext cx="1219199" cy="567350"/>
            <a:chOff x="717476" y="1291449"/>
            <a:chExt cx="2187757" cy="1106750"/>
          </a:xfrm>
        </p:grpSpPr>
        <p:sp>
          <p:nvSpPr>
            <p:cNvPr id="37" name="圆角矩形 36"/>
            <p:cNvSpPr/>
            <p:nvPr/>
          </p:nvSpPr>
          <p:spPr>
            <a:xfrm>
              <a:off x="717476" y="1291449"/>
              <a:ext cx="2187757" cy="1106750"/>
            </a:xfrm>
            <a:prstGeom prst="roundRect">
              <a:avLst>
                <a:gd name="adj" fmla="val 10880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827584" y="1596212"/>
              <a:ext cx="576064" cy="517480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65355" y="1609636"/>
              <a:ext cx="1206444" cy="49877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sz="2800" dirty="0" smtClean="0"/>
                <a:t>01</a:t>
              </a:r>
              <a:endParaRPr lang="zh-CN" altLang="en-US" sz="2800" dirty="0"/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1393116" y="2474190"/>
            <a:ext cx="5486400" cy="707160"/>
          </a:xfrm>
          <a:prstGeom prst="roundRect">
            <a:avLst>
              <a:gd name="adj" fmla="val 0"/>
            </a:avLst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9803" tIns="59901" rIns="119803" bIns="59901"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sz="14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58"/>
          <p:cNvSpPr txBox="1"/>
          <p:nvPr/>
        </p:nvSpPr>
        <p:spPr>
          <a:xfrm>
            <a:off x="2895600" y="1581150"/>
            <a:ext cx="4267200" cy="425222"/>
          </a:xfrm>
          <a:prstGeom prst="rect">
            <a:avLst/>
          </a:prstGeom>
          <a:noFill/>
        </p:spPr>
        <p:txBody>
          <a:bodyPr wrap="square" lIns="119803" tIns="59901" rIns="119803" bIns="59901" rtlCol="0">
            <a:spAutoFit/>
          </a:bodyPr>
          <a:lstStyle/>
          <a:p>
            <a:pPr marL="374385" indent="-374385">
              <a:lnSpc>
                <a:spcPct val="120000"/>
              </a:lnSpc>
            </a:pPr>
            <a:r>
              <a:rPr lang="zh-CN" altLang="en-US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把握评价标准</a:t>
            </a:r>
            <a:endParaRPr lang="en-US" altLang="zh-CN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3453841" y="5960346"/>
            <a:ext cx="4894831" cy="664439"/>
          </a:xfrm>
          <a:prstGeom prst="roundRect">
            <a:avLst>
              <a:gd name="adj" fmla="val 0"/>
            </a:avLst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9803" tIns="59901" rIns="119803" bIns="59901"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sz="14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58"/>
          <p:cNvSpPr txBox="1"/>
          <p:nvPr/>
        </p:nvSpPr>
        <p:spPr>
          <a:xfrm>
            <a:off x="5453002" y="5920619"/>
            <a:ext cx="3210304" cy="2780161"/>
          </a:xfrm>
          <a:prstGeom prst="rect">
            <a:avLst/>
          </a:prstGeom>
          <a:noFill/>
        </p:spPr>
        <p:txBody>
          <a:bodyPr wrap="square" lIns="119803" tIns="59901" rIns="119803" bIns="59901" rtlCol="0">
            <a:spAutoFit/>
          </a:bodyPr>
          <a:lstStyle/>
          <a:p>
            <a:pPr marL="374385" indent="-37438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385" indent="-37438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385" indent="-37438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</a:t>
            </a:r>
            <a:endParaRPr lang="en-US" altLang="zh-CN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438830" y="2527824"/>
            <a:ext cx="1238928" cy="567350"/>
            <a:chOff x="710462" y="2852936"/>
            <a:chExt cx="2187757" cy="1106750"/>
          </a:xfrm>
        </p:grpSpPr>
        <p:grpSp>
          <p:nvGrpSpPr>
            <p:cNvPr id="46" name="组合 37"/>
            <p:cNvGrpSpPr/>
            <p:nvPr/>
          </p:nvGrpSpPr>
          <p:grpSpPr>
            <a:xfrm>
              <a:off x="710462" y="2852936"/>
              <a:ext cx="2187757" cy="1106750"/>
              <a:chOff x="717476" y="1291449"/>
              <a:chExt cx="2187757" cy="110675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717476" y="1291449"/>
                <a:ext cx="2187757" cy="1106750"/>
              </a:xfrm>
              <a:prstGeom prst="roundRect">
                <a:avLst>
                  <a:gd name="adj" fmla="val 10880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565355" y="1609636"/>
                <a:ext cx="1206444" cy="4987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 sz="20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en-US" altLang="zh-CN" sz="2800" dirty="0" smtClean="0"/>
                  <a:t>02</a:t>
                </a:r>
                <a:endParaRPr lang="zh-CN" altLang="en-US" sz="2800" dirty="0"/>
              </a:p>
            </p:txBody>
          </p:sp>
        </p:grpSp>
        <p:sp>
          <p:nvSpPr>
            <p:cNvPr id="47" name="Freeform 26"/>
            <p:cNvSpPr>
              <a:spLocks noEditPoints="1"/>
            </p:cNvSpPr>
            <p:nvPr/>
          </p:nvSpPr>
          <p:spPr bwMode="auto">
            <a:xfrm>
              <a:off x="827584" y="3042970"/>
              <a:ext cx="466912" cy="468680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46" y="23"/>
                </a:cxn>
                <a:cxn ang="0">
                  <a:pos x="52" y="20"/>
                </a:cxn>
                <a:cxn ang="0">
                  <a:pos x="49" y="13"/>
                </a:cxn>
                <a:cxn ang="0">
                  <a:pos x="47" y="12"/>
                </a:cxn>
                <a:cxn ang="0">
                  <a:pos x="40" y="13"/>
                </a:cxn>
                <a:cxn ang="0">
                  <a:pos x="43" y="7"/>
                </a:cxn>
                <a:cxn ang="0">
                  <a:pos x="37" y="2"/>
                </a:cxn>
                <a:cxn ang="0">
                  <a:pos x="32" y="7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8" y="9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10" y="15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2" y="31"/>
                </a:cxn>
                <a:cxn ang="0">
                  <a:pos x="4" y="39"/>
                </a:cxn>
                <a:cxn ang="0">
                  <a:pos x="6" y="40"/>
                </a:cxn>
                <a:cxn ang="0">
                  <a:pos x="12" y="40"/>
                </a:cxn>
                <a:cxn ang="0">
                  <a:pos x="10" y="47"/>
                </a:cxn>
                <a:cxn ang="0">
                  <a:pos x="17" y="50"/>
                </a:cxn>
                <a:cxn ang="0">
                  <a:pos x="21" y="45"/>
                </a:cxn>
                <a:cxn ang="0">
                  <a:pos x="23" y="51"/>
                </a:cxn>
                <a:cxn ang="0">
                  <a:pos x="24" y="52"/>
                </a:cxn>
                <a:cxn ang="0">
                  <a:pos x="32" y="52"/>
                </a:cxn>
                <a:cxn ang="0">
                  <a:pos x="33" y="50"/>
                </a:cxn>
                <a:cxn ang="0">
                  <a:pos x="35" y="44"/>
                </a:cxn>
                <a:cxn ang="0">
                  <a:pos x="40" y="48"/>
                </a:cxn>
                <a:cxn ang="0">
                  <a:pos x="46" y="43"/>
                </a:cxn>
                <a:cxn ang="0">
                  <a:pos x="46" y="41"/>
                </a:cxn>
                <a:cxn ang="0">
                  <a:pos x="43" y="35"/>
                </a:cxn>
                <a:cxn ang="0">
                  <a:pos x="50" y="36"/>
                </a:cxn>
                <a:cxn ang="0">
                  <a:pos x="52" y="29"/>
                </a:cxn>
                <a:cxn ang="0">
                  <a:pos x="33" y="28"/>
                </a:cxn>
                <a:cxn ang="0">
                  <a:pos x="19" y="25"/>
                </a:cxn>
                <a:cxn ang="0">
                  <a:pos x="33" y="28"/>
                </a:cxn>
              </a:cxnLst>
              <a:rect l="0" t="0" r="r" b="b"/>
              <a:pathLst>
                <a:path w="52" h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1226260" y="3382973"/>
              <a:ext cx="332082" cy="334059"/>
            </a:xfrm>
            <a:custGeom>
              <a:avLst/>
              <a:gdLst/>
              <a:ahLst/>
              <a:cxnLst>
                <a:cxn ang="0">
                  <a:pos x="33" y="29"/>
                </a:cxn>
                <a:cxn ang="0">
                  <a:pos x="31" y="24"/>
                </a:cxn>
                <a:cxn ang="0">
                  <a:pos x="36" y="25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2" y="16"/>
                </a:cxn>
                <a:cxn ang="0">
                  <a:pos x="37" y="14"/>
                </a:cxn>
                <a:cxn ang="0">
                  <a:pos x="35" y="9"/>
                </a:cxn>
                <a:cxn ang="0">
                  <a:pos x="30" y="10"/>
                </a:cxn>
                <a:cxn ang="0">
                  <a:pos x="31" y="5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4" y="5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4" y="7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5" y="20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8" y="27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7" y="32"/>
                </a:cxn>
                <a:cxn ang="0">
                  <a:pos x="17" y="37"/>
                </a:cxn>
                <a:cxn ang="0">
                  <a:pos x="23" y="36"/>
                </a:cxn>
                <a:cxn ang="0">
                  <a:pos x="24" y="35"/>
                </a:cxn>
                <a:cxn ang="0">
                  <a:pos x="25" y="31"/>
                </a:cxn>
                <a:cxn ang="0">
                  <a:pos x="28" y="34"/>
                </a:cxn>
                <a:cxn ang="0">
                  <a:pos x="33" y="30"/>
                </a:cxn>
                <a:cxn ang="0">
                  <a:pos x="22" y="22"/>
                </a:cxn>
                <a:cxn ang="0">
                  <a:pos x="15" y="15"/>
                </a:cxn>
                <a:cxn ang="0">
                  <a:pos x="22" y="22"/>
                </a:cxn>
              </a:cxnLst>
              <a:rect l="0" t="0" r="r" b="b"/>
              <a:pathLst>
                <a:path w="37" h="37"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lose/>
                  <a:moveTo>
                    <a:pt x="22" y="22"/>
                  </a:moveTo>
                  <a:cubicBezTo>
                    <a:pt x="20" y="24"/>
                    <a:pt x="17" y="24"/>
                    <a:pt x="15" y="22"/>
                  </a:cubicBezTo>
                  <a:cubicBezTo>
                    <a:pt x="13" y="20"/>
                    <a:pt x="13" y="16"/>
                    <a:pt x="15" y="15"/>
                  </a:cubicBezTo>
                  <a:cubicBezTo>
                    <a:pt x="17" y="13"/>
                    <a:pt x="21" y="13"/>
                    <a:pt x="23" y="15"/>
                  </a:cubicBezTo>
                  <a:cubicBezTo>
                    <a:pt x="24" y="17"/>
                    <a:pt x="24" y="20"/>
                    <a:pt x="22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362201" y="5948750"/>
            <a:ext cx="1219199" cy="567350"/>
            <a:chOff x="710462" y="4437112"/>
            <a:chExt cx="2187757" cy="1106750"/>
          </a:xfrm>
        </p:grpSpPr>
        <p:grpSp>
          <p:nvGrpSpPr>
            <p:cNvPr id="52" name="组合 43"/>
            <p:cNvGrpSpPr/>
            <p:nvPr/>
          </p:nvGrpSpPr>
          <p:grpSpPr>
            <a:xfrm>
              <a:off x="710462" y="4437112"/>
              <a:ext cx="2187757" cy="1106750"/>
              <a:chOff x="717476" y="1291449"/>
              <a:chExt cx="2187757" cy="1106750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717476" y="1291449"/>
                <a:ext cx="2187757" cy="1106750"/>
              </a:xfrm>
              <a:prstGeom prst="roundRect">
                <a:avLst>
                  <a:gd name="adj" fmla="val 10880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565355" y="1609636"/>
                <a:ext cx="1206444" cy="4987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 sz="20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zh-CN" altLang="en-US" dirty="0"/>
                  <a:t>标题</a:t>
                </a:r>
              </a:p>
            </p:txBody>
          </p:sp>
        </p:grpSp>
        <p:sp>
          <p:nvSpPr>
            <p:cNvPr id="53" name="Freeform 41"/>
            <p:cNvSpPr>
              <a:spLocks noEditPoints="1"/>
            </p:cNvSpPr>
            <p:nvPr/>
          </p:nvSpPr>
          <p:spPr bwMode="auto">
            <a:xfrm>
              <a:off x="827584" y="4743250"/>
              <a:ext cx="615527" cy="49447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1371600" y="3540990"/>
            <a:ext cx="5486400" cy="707160"/>
          </a:xfrm>
          <a:prstGeom prst="roundRect">
            <a:avLst>
              <a:gd name="adj" fmla="val 0"/>
            </a:avLst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9803" tIns="59901" rIns="119803" bIns="59901" rtlCol="0" anchor="ctr"/>
          <a:lstStyle/>
          <a:p>
            <a:pPr algn="ctr" defTabSz="914400">
              <a:lnSpc>
                <a:spcPct val="120000"/>
              </a:lnSpc>
              <a:defRPr/>
            </a:pPr>
            <a:endParaRPr lang="zh-CN" altLang="en-US" sz="14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417314" y="3594624"/>
            <a:ext cx="1238928" cy="567350"/>
            <a:chOff x="710462" y="2852936"/>
            <a:chExt cx="2187757" cy="1106750"/>
          </a:xfrm>
        </p:grpSpPr>
        <p:grpSp>
          <p:nvGrpSpPr>
            <p:cNvPr id="29" name="组合 37"/>
            <p:cNvGrpSpPr/>
            <p:nvPr/>
          </p:nvGrpSpPr>
          <p:grpSpPr>
            <a:xfrm>
              <a:off x="710462" y="2852936"/>
              <a:ext cx="2187757" cy="1106750"/>
              <a:chOff x="717476" y="1291449"/>
              <a:chExt cx="2187757" cy="1106750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717476" y="1291449"/>
                <a:ext cx="2187757" cy="1106750"/>
              </a:xfrm>
              <a:prstGeom prst="roundRect">
                <a:avLst>
                  <a:gd name="adj" fmla="val 10880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65355" y="1609636"/>
                <a:ext cx="1206444" cy="4987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 sz="20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en-US" altLang="zh-CN" sz="2800" dirty="0" smtClean="0"/>
                  <a:t>03</a:t>
                </a:r>
                <a:endParaRPr lang="zh-CN" altLang="en-US" sz="2800" dirty="0"/>
              </a:p>
            </p:txBody>
          </p:sp>
        </p:grp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827584" y="3042970"/>
              <a:ext cx="466912" cy="468680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46" y="23"/>
                </a:cxn>
                <a:cxn ang="0">
                  <a:pos x="52" y="20"/>
                </a:cxn>
                <a:cxn ang="0">
                  <a:pos x="49" y="13"/>
                </a:cxn>
                <a:cxn ang="0">
                  <a:pos x="47" y="12"/>
                </a:cxn>
                <a:cxn ang="0">
                  <a:pos x="40" y="13"/>
                </a:cxn>
                <a:cxn ang="0">
                  <a:pos x="43" y="7"/>
                </a:cxn>
                <a:cxn ang="0">
                  <a:pos x="37" y="2"/>
                </a:cxn>
                <a:cxn ang="0">
                  <a:pos x="32" y="7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8" y="9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10" y="15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2" y="31"/>
                </a:cxn>
                <a:cxn ang="0">
                  <a:pos x="4" y="39"/>
                </a:cxn>
                <a:cxn ang="0">
                  <a:pos x="6" y="40"/>
                </a:cxn>
                <a:cxn ang="0">
                  <a:pos x="12" y="40"/>
                </a:cxn>
                <a:cxn ang="0">
                  <a:pos x="10" y="47"/>
                </a:cxn>
                <a:cxn ang="0">
                  <a:pos x="17" y="50"/>
                </a:cxn>
                <a:cxn ang="0">
                  <a:pos x="21" y="45"/>
                </a:cxn>
                <a:cxn ang="0">
                  <a:pos x="23" y="51"/>
                </a:cxn>
                <a:cxn ang="0">
                  <a:pos x="24" y="52"/>
                </a:cxn>
                <a:cxn ang="0">
                  <a:pos x="32" y="52"/>
                </a:cxn>
                <a:cxn ang="0">
                  <a:pos x="33" y="50"/>
                </a:cxn>
                <a:cxn ang="0">
                  <a:pos x="35" y="44"/>
                </a:cxn>
                <a:cxn ang="0">
                  <a:pos x="40" y="48"/>
                </a:cxn>
                <a:cxn ang="0">
                  <a:pos x="46" y="43"/>
                </a:cxn>
                <a:cxn ang="0">
                  <a:pos x="46" y="41"/>
                </a:cxn>
                <a:cxn ang="0">
                  <a:pos x="43" y="35"/>
                </a:cxn>
                <a:cxn ang="0">
                  <a:pos x="50" y="36"/>
                </a:cxn>
                <a:cxn ang="0">
                  <a:pos x="52" y="29"/>
                </a:cxn>
                <a:cxn ang="0">
                  <a:pos x="33" y="28"/>
                </a:cxn>
                <a:cxn ang="0">
                  <a:pos x="19" y="25"/>
                </a:cxn>
                <a:cxn ang="0">
                  <a:pos x="33" y="28"/>
                </a:cxn>
              </a:cxnLst>
              <a:rect l="0" t="0" r="r" b="b"/>
              <a:pathLst>
                <a:path w="52" h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1226260" y="3382973"/>
              <a:ext cx="332082" cy="334059"/>
            </a:xfrm>
            <a:custGeom>
              <a:avLst/>
              <a:gdLst/>
              <a:ahLst/>
              <a:cxnLst>
                <a:cxn ang="0">
                  <a:pos x="33" y="29"/>
                </a:cxn>
                <a:cxn ang="0">
                  <a:pos x="31" y="24"/>
                </a:cxn>
                <a:cxn ang="0">
                  <a:pos x="36" y="25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2" y="16"/>
                </a:cxn>
                <a:cxn ang="0">
                  <a:pos x="37" y="14"/>
                </a:cxn>
                <a:cxn ang="0">
                  <a:pos x="35" y="9"/>
                </a:cxn>
                <a:cxn ang="0">
                  <a:pos x="30" y="10"/>
                </a:cxn>
                <a:cxn ang="0">
                  <a:pos x="31" y="5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4" y="5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4" y="7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5" y="20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8" y="27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7" y="32"/>
                </a:cxn>
                <a:cxn ang="0">
                  <a:pos x="17" y="37"/>
                </a:cxn>
                <a:cxn ang="0">
                  <a:pos x="23" y="36"/>
                </a:cxn>
                <a:cxn ang="0">
                  <a:pos x="24" y="35"/>
                </a:cxn>
                <a:cxn ang="0">
                  <a:pos x="25" y="31"/>
                </a:cxn>
                <a:cxn ang="0">
                  <a:pos x="28" y="34"/>
                </a:cxn>
                <a:cxn ang="0">
                  <a:pos x="33" y="30"/>
                </a:cxn>
                <a:cxn ang="0">
                  <a:pos x="22" y="22"/>
                </a:cxn>
                <a:cxn ang="0">
                  <a:pos x="15" y="15"/>
                </a:cxn>
                <a:cxn ang="0">
                  <a:pos x="22" y="22"/>
                </a:cxn>
              </a:cxnLst>
              <a:rect l="0" t="0" r="r" b="b"/>
              <a:pathLst>
                <a:path w="37" h="37"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lose/>
                  <a:moveTo>
                    <a:pt x="22" y="22"/>
                  </a:moveTo>
                  <a:cubicBezTo>
                    <a:pt x="20" y="24"/>
                    <a:pt x="17" y="24"/>
                    <a:pt x="15" y="22"/>
                  </a:cubicBezTo>
                  <a:cubicBezTo>
                    <a:pt x="13" y="20"/>
                    <a:pt x="13" y="16"/>
                    <a:pt x="15" y="15"/>
                  </a:cubicBezTo>
                  <a:cubicBezTo>
                    <a:pt x="17" y="13"/>
                    <a:pt x="21" y="13"/>
                    <a:pt x="23" y="15"/>
                  </a:cubicBezTo>
                  <a:cubicBezTo>
                    <a:pt x="24" y="17"/>
                    <a:pt x="24" y="20"/>
                    <a:pt x="22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4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4" name="文本框 58"/>
          <p:cNvSpPr txBox="1"/>
          <p:nvPr/>
        </p:nvSpPr>
        <p:spPr>
          <a:xfrm>
            <a:off x="2971800" y="2571750"/>
            <a:ext cx="4267200" cy="425222"/>
          </a:xfrm>
          <a:prstGeom prst="rect">
            <a:avLst/>
          </a:prstGeom>
          <a:noFill/>
        </p:spPr>
        <p:txBody>
          <a:bodyPr wrap="square" lIns="119803" tIns="59901" rIns="119803" bIns="59901" rtlCol="0">
            <a:spAutoFit/>
          </a:bodyPr>
          <a:lstStyle/>
          <a:p>
            <a:pPr marL="374385" indent="-374385">
              <a:lnSpc>
                <a:spcPct val="120000"/>
              </a:lnSpc>
            </a:pPr>
            <a:r>
              <a:rPr lang="zh-CN" altLang="en-US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周次、日期、内容要统一</a:t>
            </a:r>
            <a:endParaRPr lang="en-US" altLang="zh-CN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58"/>
          <p:cNvSpPr txBox="1"/>
          <p:nvPr/>
        </p:nvSpPr>
        <p:spPr>
          <a:xfrm>
            <a:off x="2895600" y="3714750"/>
            <a:ext cx="4267200" cy="425222"/>
          </a:xfrm>
          <a:prstGeom prst="rect">
            <a:avLst/>
          </a:prstGeom>
          <a:noFill/>
        </p:spPr>
        <p:txBody>
          <a:bodyPr wrap="square" lIns="119803" tIns="59901" rIns="119803" bIns="59901" rtlCol="0">
            <a:spAutoFit/>
          </a:bodyPr>
          <a:lstStyle/>
          <a:p>
            <a:pPr marL="374385" indent="-374385">
              <a:lnSpc>
                <a:spcPct val="120000"/>
              </a:lnSpc>
            </a:pPr>
            <a:r>
              <a:rPr lang="zh-CN" altLang="en-US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总分要汇总，记正分，不记负分</a:t>
            </a:r>
            <a:endParaRPr lang="en-US" altLang="zh-CN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178315"/>
      </p:ext>
    </p:extLst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7" grpId="0" animBg="1"/>
      <p:bldP spid="68" grpId="0" animBg="1"/>
      <p:bldP spid="55" grpId="0"/>
      <p:bldP spid="35" grpId="0" animBg="1"/>
      <p:bldP spid="41" grpId="0" animBg="1"/>
      <p:bldP spid="42" grpId="0"/>
      <p:bldP spid="43" grpId="0" animBg="1"/>
      <p:bldP spid="44" grpId="0"/>
      <p:bldP spid="27" grpId="0" animBg="1"/>
      <p:bldP spid="34" grpId="0"/>
      <p:bldP spid="4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744392" y="134103"/>
            <a:ext cx="2295821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4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、展望与设想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燕尾形 66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72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1" y="2863998"/>
            <a:ext cx="4412547" cy="17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任意多边形 24"/>
          <p:cNvSpPr/>
          <p:nvPr/>
        </p:nvSpPr>
        <p:spPr>
          <a:xfrm rot="5400000">
            <a:off x="6029602" y="2981783"/>
            <a:ext cx="2100204" cy="864095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" name="任意多边形 25"/>
          <p:cNvSpPr/>
          <p:nvPr/>
        </p:nvSpPr>
        <p:spPr>
          <a:xfrm rot="5400000">
            <a:off x="3214457" y="2670798"/>
            <a:ext cx="737959" cy="107950"/>
          </a:xfrm>
          <a:custGeom>
            <a:avLst/>
            <a:gdLst>
              <a:gd name="connsiteX0" fmla="*/ 740229 w 740229"/>
              <a:gd name="connsiteY0" fmla="*/ 0 h 406400"/>
              <a:gd name="connsiteX1" fmla="*/ 580572 w 740229"/>
              <a:gd name="connsiteY1" fmla="*/ 406400 h 406400"/>
              <a:gd name="connsiteX2" fmla="*/ 0 w 740229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406400">
                <a:moveTo>
                  <a:pt x="740229" y="0"/>
                </a:moveTo>
                <a:lnTo>
                  <a:pt x="580572" y="406400"/>
                </a:lnTo>
                <a:lnTo>
                  <a:pt x="0" y="406400"/>
                </a:lnTo>
              </a:path>
            </a:pathLst>
          </a:cu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" name="任意多边形 27"/>
          <p:cNvSpPr/>
          <p:nvPr/>
        </p:nvSpPr>
        <p:spPr>
          <a:xfrm rot="5400000" flipV="1">
            <a:off x="950300" y="3012590"/>
            <a:ext cx="2013652" cy="700059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" name="任意多边形 32"/>
          <p:cNvSpPr/>
          <p:nvPr/>
        </p:nvSpPr>
        <p:spPr>
          <a:xfrm rot="5400000" flipV="1">
            <a:off x="5093911" y="2700950"/>
            <a:ext cx="737959" cy="107950"/>
          </a:xfrm>
          <a:custGeom>
            <a:avLst/>
            <a:gdLst>
              <a:gd name="connsiteX0" fmla="*/ 740229 w 740229"/>
              <a:gd name="connsiteY0" fmla="*/ 0 h 406400"/>
              <a:gd name="connsiteX1" fmla="*/ 580572 w 740229"/>
              <a:gd name="connsiteY1" fmla="*/ 406400 h 406400"/>
              <a:gd name="connsiteX2" fmla="*/ 0 w 740229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406400">
                <a:moveTo>
                  <a:pt x="740229" y="0"/>
                </a:moveTo>
                <a:lnTo>
                  <a:pt x="580572" y="406400"/>
                </a:lnTo>
                <a:lnTo>
                  <a:pt x="0" y="406400"/>
                </a:lnTo>
              </a:path>
            </a:pathLst>
          </a:cu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7" name="组合 12"/>
          <p:cNvGrpSpPr>
            <a:grpSpLocks/>
          </p:cNvGrpSpPr>
          <p:nvPr/>
        </p:nvGrpSpPr>
        <p:grpSpPr bwMode="auto">
          <a:xfrm>
            <a:off x="2236938" y="4122630"/>
            <a:ext cx="637800" cy="637603"/>
            <a:chOff x="3927867" y="5719055"/>
            <a:chExt cx="692150" cy="692150"/>
          </a:xfrm>
        </p:grpSpPr>
        <p:sp>
          <p:nvSpPr>
            <p:cNvPr id="78" name="椭圆 13"/>
            <p:cNvSpPr/>
            <p:nvPr/>
          </p:nvSpPr>
          <p:spPr>
            <a:xfrm>
              <a:off x="3927867" y="5719055"/>
              <a:ext cx="692150" cy="69215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Impact" pitchFamily="34" charset="0"/>
              </a:endParaRPr>
            </a:p>
          </p:txBody>
        </p:sp>
        <p:sp>
          <p:nvSpPr>
            <p:cNvPr id="79" name="椭圆 14"/>
            <p:cNvSpPr/>
            <p:nvPr/>
          </p:nvSpPr>
          <p:spPr>
            <a:xfrm>
              <a:off x="4004067" y="5795255"/>
              <a:ext cx="539750" cy="5397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Impact" pitchFamily="34" charset="0"/>
              </a:endParaRPr>
            </a:p>
          </p:txBody>
        </p:sp>
      </p:grpSp>
      <p:grpSp>
        <p:nvGrpSpPr>
          <p:cNvPr id="80" name="组合 15"/>
          <p:cNvGrpSpPr>
            <a:grpSpLocks/>
          </p:cNvGrpSpPr>
          <p:nvPr/>
        </p:nvGrpSpPr>
        <p:grpSpPr bwMode="auto">
          <a:xfrm>
            <a:off x="3248400" y="2844344"/>
            <a:ext cx="637800" cy="637603"/>
            <a:chOff x="5191288" y="4388838"/>
            <a:chExt cx="692150" cy="692150"/>
          </a:xfrm>
        </p:grpSpPr>
        <p:sp>
          <p:nvSpPr>
            <p:cNvPr id="81" name="椭圆 16"/>
            <p:cNvSpPr/>
            <p:nvPr/>
          </p:nvSpPr>
          <p:spPr>
            <a:xfrm>
              <a:off x="5191288" y="4388838"/>
              <a:ext cx="692150" cy="69215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Impact" pitchFamily="34" charset="0"/>
              </a:endParaRPr>
            </a:p>
          </p:txBody>
        </p:sp>
        <p:sp>
          <p:nvSpPr>
            <p:cNvPr id="82" name="椭圆 17"/>
            <p:cNvSpPr/>
            <p:nvPr/>
          </p:nvSpPr>
          <p:spPr>
            <a:xfrm>
              <a:off x="5267488" y="4465038"/>
              <a:ext cx="539750" cy="5397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Impact" pitchFamily="34" charset="0"/>
              </a:endParaRPr>
            </a:p>
          </p:txBody>
        </p:sp>
      </p:grpSp>
      <p:grpSp>
        <p:nvGrpSpPr>
          <p:cNvPr id="83" name="组合 18"/>
          <p:cNvGrpSpPr>
            <a:grpSpLocks/>
          </p:cNvGrpSpPr>
          <p:nvPr/>
        </p:nvGrpSpPr>
        <p:grpSpPr bwMode="auto">
          <a:xfrm>
            <a:off x="5117258" y="2800280"/>
            <a:ext cx="637800" cy="637603"/>
            <a:chOff x="6884827" y="4388838"/>
            <a:chExt cx="692150" cy="692150"/>
          </a:xfrm>
        </p:grpSpPr>
        <p:sp>
          <p:nvSpPr>
            <p:cNvPr id="84" name="椭圆 19"/>
            <p:cNvSpPr/>
            <p:nvPr/>
          </p:nvSpPr>
          <p:spPr>
            <a:xfrm>
              <a:off x="6884827" y="4388838"/>
              <a:ext cx="692150" cy="69215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Impact" pitchFamily="34" charset="0"/>
              </a:endParaRPr>
            </a:p>
          </p:txBody>
        </p:sp>
        <p:sp>
          <p:nvSpPr>
            <p:cNvPr id="85" name="椭圆 20"/>
            <p:cNvSpPr/>
            <p:nvPr/>
          </p:nvSpPr>
          <p:spPr>
            <a:xfrm>
              <a:off x="6957852" y="4465038"/>
              <a:ext cx="539750" cy="5397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Impact" pitchFamily="34" charset="0"/>
              </a:endParaRPr>
            </a:p>
          </p:txBody>
        </p:sp>
      </p:grpSp>
      <p:grpSp>
        <p:nvGrpSpPr>
          <p:cNvPr id="86" name="组合 21"/>
          <p:cNvGrpSpPr>
            <a:grpSpLocks/>
          </p:cNvGrpSpPr>
          <p:nvPr/>
        </p:nvGrpSpPr>
        <p:grpSpPr bwMode="auto">
          <a:xfrm>
            <a:off x="6447338" y="4050643"/>
            <a:ext cx="639263" cy="637604"/>
            <a:chOff x="8218831" y="5719055"/>
            <a:chExt cx="693737" cy="692150"/>
          </a:xfrm>
        </p:grpSpPr>
        <p:sp>
          <p:nvSpPr>
            <p:cNvPr id="87" name="椭圆 22"/>
            <p:cNvSpPr/>
            <p:nvPr/>
          </p:nvSpPr>
          <p:spPr>
            <a:xfrm>
              <a:off x="8218831" y="5719055"/>
              <a:ext cx="693737" cy="69215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Impact" pitchFamily="34" charset="0"/>
              </a:endParaRPr>
            </a:p>
          </p:txBody>
        </p:sp>
        <p:sp>
          <p:nvSpPr>
            <p:cNvPr id="88" name="椭圆 23"/>
            <p:cNvSpPr/>
            <p:nvPr/>
          </p:nvSpPr>
          <p:spPr>
            <a:xfrm>
              <a:off x="8295031" y="5795255"/>
              <a:ext cx="539750" cy="5397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Impact" pitchFamily="34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962400" y="3714750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护航教育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124200" y="4157177"/>
            <a:ext cx="2988413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一本计划     两种制度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51" y="586055"/>
            <a:ext cx="2533398" cy="2379940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802" y="591162"/>
            <a:ext cx="2533398" cy="2379940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002" y="591162"/>
            <a:ext cx="2533398" cy="2379940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202" y="596270"/>
            <a:ext cx="2533398" cy="2379940"/>
          </a:xfrm>
          <a:prstGeom prst="rect">
            <a:avLst/>
          </a:prstGeom>
        </p:spPr>
      </p:pic>
      <p:sp>
        <p:nvSpPr>
          <p:cNvPr id="95" name="矩形 94"/>
          <p:cNvSpPr/>
          <p:nvPr/>
        </p:nvSpPr>
        <p:spPr>
          <a:xfrm>
            <a:off x="2895600" y="165735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综合素质高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专业技能强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200400" y="1047750"/>
            <a:ext cx="755335" cy="646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774649" y="17454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创建品牌德育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181600" y="1047750"/>
            <a:ext cx="755335" cy="646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848541" y="1745473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7140081" y="1047750"/>
            <a:ext cx="755335" cy="646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1219200" y="971550"/>
            <a:ext cx="755335" cy="646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066800" y="158115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百花齐放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百家争鸣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178315"/>
      </p:ext>
    </p:extLst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7" grpId="0" animBg="1"/>
      <p:bldP spid="68" grpId="0" animBg="1"/>
      <p:bldP spid="73" grpId="0" animBg="1"/>
      <p:bldP spid="74" grpId="0" animBg="1"/>
      <p:bldP spid="75" grpId="0" animBg="1"/>
      <p:bldP spid="76" grpId="0" animBg="1"/>
      <p:bldP spid="89" grpId="0"/>
      <p:bldP spid="90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151600" y="3727319"/>
            <a:ext cx="581352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PPT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模板下载：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www.1ppt.com/moban/     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行业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PPT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模板：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www.1ppt.com/hangye/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节日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PPT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模板：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www.1ppt.com/jieri/           PPT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素材下载：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www.1ppt.com/sucai/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PPT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背景图片：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www.1ppt.com/beijing/      PPT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图表下载：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www.1ppt.com/tubiao/    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优秀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PPT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下载：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www.1ppt.com/xiazai/        PPT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教程： 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www.1ppt.com/powerpoint/    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Word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教程： 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www.1ppt.com/word/              Excel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教程：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www.1ppt.com/excel/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资料下载：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www.1ppt.com/ziliao/                PPT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课件下载：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www.1ppt.com/kejian/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范文下载：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www.1ppt.com/fanwen/             </a:t>
            </a: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试卷下载：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www.1ppt.com/shiti/ 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b="0" kern="0" dirty="0">
                <a:solidFill>
                  <a:schemeClr val="bg1">
                    <a:lumMod val="95000"/>
                  </a:schemeClr>
                </a:solidFill>
              </a:rPr>
              <a:t>教案下载：</a:t>
            </a: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www.1ppt.com/jiaoan/  </a:t>
            </a:r>
            <a:r>
              <a:rPr lang="en-US" altLang="zh-CN" sz="100" b="0" kern="0" dirty="0" smtClean="0">
                <a:solidFill>
                  <a:schemeClr val="bg1">
                    <a:lumMod val="95000"/>
                  </a:schemeClr>
                </a:solidFill>
              </a:rPr>
              <a:t>      PPT</a:t>
            </a:r>
            <a:r>
              <a:rPr lang="zh-CN" altLang="en-US" sz="100" b="0" kern="0" dirty="0" smtClean="0">
                <a:solidFill>
                  <a:schemeClr val="bg1">
                    <a:lumMod val="95000"/>
                  </a:schemeClr>
                </a:solidFill>
              </a:rPr>
              <a:t>论坛：</a:t>
            </a:r>
            <a:r>
              <a:rPr lang="en-US" altLang="zh-CN" sz="100" b="0" kern="0" dirty="0" smtClean="0">
                <a:solidFill>
                  <a:schemeClr val="bg1">
                    <a:lumMod val="95000"/>
                  </a:schemeClr>
                </a:solidFill>
              </a:rPr>
              <a:t>www.1ppt.cn</a:t>
            </a:r>
            <a:endParaRPr lang="en-US" altLang="zh-CN" sz="100" b="0" kern="0" dirty="0">
              <a:solidFill>
                <a:schemeClr val="bg1">
                  <a:lumMod val="95000"/>
                </a:schemeClr>
              </a:solidFill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b="0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zh-CN" altLang="en-US" sz="100" b="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组合 23"/>
          <p:cNvGrpSpPr/>
          <p:nvPr/>
        </p:nvGrpSpPr>
        <p:grpSpPr>
          <a:xfrm>
            <a:off x="2837338" y="714086"/>
            <a:ext cx="4020662" cy="3713588"/>
            <a:chOff x="4165600" y="1852139"/>
            <a:chExt cx="2902858" cy="2902858"/>
          </a:xfrm>
        </p:grpSpPr>
        <p:sp>
          <p:nvSpPr>
            <p:cNvPr id="28" name="圆角矩形 27"/>
            <p:cNvSpPr/>
            <p:nvPr/>
          </p:nvSpPr>
          <p:spPr>
            <a:xfrm>
              <a:off x="4165600" y="1852139"/>
              <a:ext cx="2902858" cy="2902858"/>
            </a:xfrm>
            <a:prstGeom prst="roundRect">
              <a:avLst>
                <a:gd name="adj" fmla="val 18269"/>
              </a:avLst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69900" dist="1524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21814" y="2008353"/>
              <a:ext cx="2590430" cy="2590430"/>
            </a:xfrm>
            <a:prstGeom prst="roundRect">
              <a:avLst>
                <a:gd name="adj" fmla="val 18269"/>
              </a:avLst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3795432" y="237729"/>
            <a:ext cx="742958" cy="676202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548665" y="862854"/>
            <a:ext cx="742958" cy="676202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1086957" y="3637002"/>
            <a:ext cx="742958" cy="676202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6646851" y="2873465"/>
            <a:ext cx="371478" cy="338101"/>
          </a:xfrm>
          <a:prstGeom prst="roundRect">
            <a:avLst>
              <a:gd name="adj" fmla="val 7741"/>
            </a:avLst>
          </a:prstGeom>
          <a:solidFill>
            <a:schemeClr val="bg1">
              <a:lumMod val="9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4829562" y="4096599"/>
            <a:ext cx="331210" cy="301451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6322224" y="3512431"/>
            <a:ext cx="331210" cy="301451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5950745" y="4185711"/>
            <a:ext cx="371478" cy="338101"/>
          </a:xfrm>
          <a:prstGeom prst="roundRect">
            <a:avLst>
              <a:gd name="adj" fmla="val 7741"/>
            </a:avLst>
          </a:prstGeom>
          <a:solidFill>
            <a:schemeClr val="bg1">
              <a:lumMod val="9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7150149" y="3663156"/>
            <a:ext cx="331210" cy="301451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2665703" y="2821017"/>
            <a:ext cx="371478" cy="338101"/>
          </a:xfrm>
          <a:prstGeom prst="roundRect">
            <a:avLst>
              <a:gd name="adj" fmla="val 7741"/>
            </a:avLst>
          </a:prstGeom>
          <a:solidFill>
            <a:schemeClr val="bg1">
              <a:lumMod val="9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7329083" y="2428453"/>
            <a:ext cx="371478" cy="338101"/>
          </a:xfrm>
          <a:prstGeom prst="roundRect">
            <a:avLst>
              <a:gd name="adj" fmla="val 7741"/>
            </a:avLst>
          </a:prstGeom>
          <a:solidFill>
            <a:schemeClr val="bg1">
              <a:lumMod val="9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6691809" y="4614067"/>
            <a:ext cx="543088" cy="494291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3795432" y="4150335"/>
            <a:ext cx="543088" cy="494291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2168022" y="1962676"/>
            <a:ext cx="331210" cy="301451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3657600" y="2266950"/>
            <a:ext cx="2395528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44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谢谢各位</a:t>
            </a:r>
            <a:endParaRPr lang="zh-CN" altLang="en-US" sz="44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066800" y="3638550"/>
            <a:ext cx="742958" cy="676202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809405" y="4098147"/>
            <a:ext cx="331210" cy="301451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302067" y="3513979"/>
            <a:ext cx="331210" cy="301451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930588" y="4187259"/>
            <a:ext cx="371478" cy="338101"/>
          </a:xfrm>
          <a:prstGeom prst="roundRect">
            <a:avLst>
              <a:gd name="adj" fmla="val 7741"/>
            </a:avLst>
          </a:prstGeom>
          <a:solidFill>
            <a:schemeClr val="bg1">
              <a:lumMod val="9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2645546" y="2822565"/>
            <a:ext cx="371478" cy="338101"/>
          </a:xfrm>
          <a:prstGeom prst="roundRect">
            <a:avLst>
              <a:gd name="adj" fmla="val 7741"/>
            </a:avLst>
          </a:prstGeom>
          <a:solidFill>
            <a:schemeClr val="bg1">
              <a:lumMod val="9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3775275" y="4151883"/>
            <a:ext cx="543088" cy="494291"/>
          </a:xfrm>
          <a:prstGeom prst="roundRect">
            <a:avLst>
              <a:gd name="adj" fmla="val 7741"/>
            </a:avLst>
          </a:prstGeom>
          <a:solidFill>
            <a:schemeClr val="accent1">
              <a:lumMod val="75000"/>
            </a:schemeClr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42900" dist="165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50724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5" y="1515203"/>
            <a:ext cx="9142620" cy="362829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7" y="5025643"/>
            <a:ext cx="9142369" cy="117857"/>
          </a:xfrm>
          <a:prstGeom prst="rect">
            <a:avLst/>
          </a:prstGeom>
          <a:solidFill>
            <a:srgbClr val="D52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817" y="1456274"/>
            <a:ext cx="9142369" cy="117857"/>
          </a:xfrm>
          <a:prstGeom prst="rect">
            <a:avLst/>
          </a:prstGeom>
          <a:solidFill>
            <a:srgbClr val="D52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57200" y="3831509"/>
            <a:ext cx="1566360" cy="434989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一本计划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85800" y="2622959"/>
            <a:ext cx="860506" cy="86055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r>
              <a:rPr lang="en-US" altLang="zh-HK" sz="3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3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09800" y="3831509"/>
            <a:ext cx="1447800" cy="434989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两种制度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286000" y="2622959"/>
            <a:ext cx="860506" cy="86055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r>
              <a:rPr lang="en-US" altLang="zh-HK" sz="3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3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33800" y="3831509"/>
            <a:ext cx="1490160" cy="434989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三大工程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62400" y="2622959"/>
            <a:ext cx="860506" cy="86055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r>
              <a:rPr lang="en-US" altLang="zh-HK" sz="3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3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86400" y="3831509"/>
            <a:ext cx="1447800" cy="434989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四有特色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638800" y="2622959"/>
            <a:ext cx="860506" cy="86055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r>
              <a:rPr lang="en-US" altLang="zh-HK" sz="3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HK" altLang="en-US" sz="3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57200" y="666750"/>
            <a:ext cx="6705600" cy="4226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1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）方案建设过程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26" name="燕尾形 25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8" name="燕尾形 27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649046" y="156585"/>
            <a:ext cx="331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“护航教育”的实施背景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369094" y="2571750"/>
            <a:ext cx="860506" cy="86055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r>
              <a:rPr lang="en-US" altLang="zh-HK" sz="3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HK" altLang="en-US" sz="3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1"/>
          <p:cNvSpPr txBox="1"/>
          <p:nvPr/>
        </p:nvSpPr>
        <p:spPr>
          <a:xfrm>
            <a:off x="6858000" y="3855017"/>
            <a:ext cx="2286000" cy="434989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五大核心竞争力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28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5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32" grpId="0"/>
      <p:bldP spid="27" grpId="0" animBg="1"/>
      <p:bldP spid="17" grpId="0"/>
      <p:bldP spid="18" grpId="0" animBg="1"/>
      <p:bldP spid="19" grpId="0"/>
      <p:bldP spid="20" grpId="0" animBg="1"/>
      <p:bldP spid="22" grpId="0"/>
      <p:bldP spid="23" grpId="0" animBg="1"/>
      <p:bldP spid="26" grpId="0" animBg="1"/>
      <p:bldP spid="28" grpId="0" animBg="1"/>
      <p:bldP spid="30" grpId="0"/>
      <p:bldP spid="31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燕尾形 29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1" name="燕尾形 30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649046" y="156585"/>
            <a:ext cx="331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“护航教育”的实施背景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0" y="666750"/>
            <a:ext cx="6705600" cy="4226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1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）方案建设过程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609600" y="1200150"/>
            <a:ext cx="8077200" cy="422672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lang="zh-CN" altLang="en-US" sz="2000" dirty="0" smtClean="0">
                <a:solidFill>
                  <a:srgbClr val="FF0000"/>
                </a:solidFill>
              </a:rPr>
              <a:t>三大工程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0" eaLnBrk="0" hangingPunct="0"/>
            <a:r>
              <a:rPr lang="zh-CN" altLang="zh-CN" sz="2000" dirty="0" smtClean="0">
                <a:solidFill>
                  <a:schemeClr val="bg2">
                    <a:lumMod val="25000"/>
                  </a:schemeClr>
                </a:solidFill>
              </a:rPr>
              <a:t>班主任制度管理工程</a:t>
            </a:r>
            <a:endParaRPr lang="en-US" altLang="zh-CN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eaLnBrk="0" hangingPunct="0"/>
            <a:r>
              <a:rPr lang="zh-CN" altLang="zh-CN" sz="2000" dirty="0" smtClean="0">
                <a:solidFill>
                  <a:schemeClr val="bg2">
                    <a:lumMod val="25000"/>
                  </a:schemeClr>
                </a:solidFill>
              </a:rPr>
              <a:t>班主任培养发展工程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：</a:t>
            </a:r>
            <a:r>
              <a:rPr lang="zh-CN" altLang="en-US" sz="1600" dirty="0" smtClean="0"/>
              <a:t> 三年合格、五年新秀、八年</a:t>
            </a:r>
            <a:r>
              <a:rPr lang="zh-CN" altLang="zh-CN" sz="1600" dirty="0" smtClean="0"/>
              <a:t>骨干</a:t>
            </a:r>
            <a:r>
              <a:rPr lang="zh-CN" altLang="en-US" sz="1600" dirty="0" smtClean="0"/>
              <a:t>、十年领航</a:t>
            </a:r>
            <a:endParaRPr lang="en-US" altLang="zh-CN" sz="1600" dirty="0" smtClean="0"/>
          </a:p>
          <a:p>
            <a:pPr lvl="0" eaLnBrk="0" hangingPunct="0"/>
            <a:r>
              <a:rPr lang="zh-CN" altLang="zh-CN" sz="2000" dirty="0" smtClean="0">
                <a:solidFill>
                  <a:schemeClr val="bg2">
                    <a:lumMod val="25000"/>
                  </a:schemeClr>
                </a:solidFill>
              </a:rPr>
              <a:t>班主任争优创先工程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：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2400" y="2571750"/>
            <a:ext cx="902843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      </a:t>
            </a:r>
            <a:r>
              <a:rPr lang="zh-CN" altLang="zh-CN" sz="1600" dirty="0" smtClean="0"/>
              <a:t>班主任身处德育教育第一线，位居德育教育最前沿，班主任工作更具有一定挑战性和繁杂性，</a:t>
            </a:r>
            <a:endParaRPr lang="en-US" altLang="zh-CN" sz="1600" dirty="0" smtClean="0"/>
          </a:p>
          <a:p>
            <a:r>
              <a:rPr lang="zh-CN" altLang="zh-CN" sz="1600" dirty="0" smtClean="0"/>
              <a:t>在班级管理过程中将“争先创优”活动纳入日常管理之中，突出重点，事事争先，处处创优，</a:t>
            </a:r>
            <a:endParaRPr lang="en-US" altLang="zh-CN" sz="1600" dirty="0" smtClean="0"/>
          </a:p>
          <a:p>
            <a:r>
              <a:rPr lang="zh-CN" altLang="zh-CN" sz="1600" dirty="0" smtClean="0"/>
              <a:t>如积极开展“班级文化建设大赛”引导班主任注重班风学风建设；积极开展“文明宿舍评比</a:t>
            </a:r>
            <a:endParaRPr lang="en-US" altLang="zh-CN" sz="1600" dirty="0" smtClean="0"/>
          </a:p>
          <a:p>
            <a:r>
              <a:rPr lang="zh-CN" altLang="zh-CN" sz="1600" dirty="0" smtClean="0"/>
              <a:t>大赛”引领班主任做好宿舍管理工作；积极开展“优秀班主任”、“标兵班级”、“新秀班</a:t>
            </a:r>
            <a:endParaRPr lang="en-US" altLang="zh-CN" sz="1600" dirty="0" smtClean="0"/>
          </a:p>
          <a:p>
            <a:r>
              <a:rPr lang="zh-CN" altLang="zh-CN" sz="1600" dirty="0" smtClean="0"/>
              <a:t>主任”、“骨干班主任”、“领航班主任”等评选活动，树立德育榜样，指引德育方向；积</a:t>
            </a:r>
            <a:endParaRPr lang="en-US" altLang="zh-CN" sz="1600" dirty="0" smtClean="0"/>
          </a:p>
          <a:p>
            <a:r>
              <a:rPr lang="zh-CN" altLang="zh-CN" sz="1600" dirty="0" smtClean="0"/>
              <a:t>极开展“班主任基本功大赛”、“班主任综合素质大赛”、“班主任才艺大赛”、“班主任</a:t>
            </a:r>
            <a:endParaRPr lang="en-US" altLang="zh-CN" sz="1600" dirty="0" smtClean="0"/>
          </a:p>
          <a:p>
            <a:r>
              <a:rPr lang="zh-CN" altLang="zh-CN" sz="1600" dirty="0" smtClean="0"/>
              <a:t>信息化大赛”等活动，以赛促学，共同提高；积极创建“名班主任”工作室、“德育名师”</a:t>
            </a:r>
            <a:endParaRPr lang="en-US" altLang="zh-CN" sz="1600" dirty="0" smtClean="0"/>
          </a:p>
          <a:p>
            <a:r>
              <a:rPr lang="zh-CN" altLang="zh-CN" sz="1600" dirty="0" smtClean="0"/>
              <a:t>工作室、“心灵导师”工作室，引导班主任在工作上争先创优，在能力上追求卓越。</a:t>
            </a:r>
            <a:endParaRPr lang="zh-CN" altLang="zh-CN" sz="1600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533400" y="1276350"/>
            <a:ext cx="6705600" cy="4226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宋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5"/>
          <p:cNvSpPr>
            <a:spLocks noGrp="1" noChangeArrowheads="1"/>
          </p:cNvSpPr>
          <p:nvPr>
            <p:ph type="title"/>
          </p:nvPr>
        </p:nvSpPr>
        <p:spPr>
          <a:xfrm>
            <a:off x="381000" y="819150"/>
            <a:ext cx="6781800" cy="422672"/>
          </a:xfrm>
        </p:spPr>
        <p:txBody>
          <a:bodyPr/>
          <a:lstStyle/>
          <a:p>
            <a:pPr algn="l"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）方案设计思路</a:t>
            </a:r>
          </a:p>
        </p:txBody>
      </p: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990601" y="2876552"/>
            <a:ext cx="3357563" cy="707231"/>
            <a:chOff x="230188" y="2714625"/>
            <a:chExt cx="3662466" cy="128587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85750" y="2714625"/>
              <a:ext cx="3416300" cy="1285875"/>
              <a:chOff x="0" y="0"/>
              <a:chExt cx="4058" cy="480"/>
            </a:xfrm>
          </p:grpSpPr>
          <p:sp>
            <p:nvSpPr>
              <p:cNvPr id="42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rgbClr val="008D8D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0" y="15"/>
                <a:ext cx="4043" cy="444"/>
                <a:chOff x="0" y="0"/>
                <a:chExt cx="3988" cy="444"/>
              </a:xfrm>
            </p:grpSpPr>
            <p:sp>
              <p:nvSpPr>
                <p:cNvPr id="8220" name="AutoShape 12"/>
                <p:cNvSpPr>
                  <a:spLocks noChangeArrowheads="1"/>
                </p:cNvSpPr>
                <p:nvPr/>
              </p:nvSpPr>
              <p:spPr bwMode="auto">
                <a:xfrm>
                  <a:off x="0" y="329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  <p:sp>
              <p:nvSpPr>
                <p:cNvPr id="8221" name="AutoShap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EE5E5"/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ea typeface="宋体" pitchFamily="2" charset="-122"/>
                  </a:endParaRPr>
                </a:p>
              </p:txBody>
            </p:sp>
          </p:grpSp>
        </p:grpSp>
        <p:pic>
          <p:nvPicPr>
            <p:cNvPr id="8216" name="Picture 25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  <a:grayscl/>
            </a:blip>
            <a:srcRect l="42606" t="64474" r="19473"/>
            <a:stretch>
              <a:fillRect/>
            </a:stretch>
          </p:blipFill>
          <p:spPr bwMode="auto">
            <a:xfrm>
              <a:off x="230188" y="3000375"/>
              <a:ext cx="642937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7" name="Text Box 19"/>
            <p:cNvSpPr txBox="1">
              <a:spLocks noChangeArrowheads="1"/>
            </p:cNvSpPr>
            <p:nvPr/>
          </p:nvSpPr>
          <p:spPr bwMode="auto">
            <a:xfrm>
              <a:off x="616054" y="3200405"/>
              <a:ext cx="3276600" cy="634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000"/>
                </a:lnSpc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FFFF"/>
                  </a:solidFill>
                  <a:ea typeface="宋体" pitchFamily="2" charset="-122"/>
                </a:rPr>
                <a:t>专业技能强</a:t>
              </a:r>
              <a:endParaRPr lang="en-US" altLang="zh-CN" sz="3200" b="1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grpSp>
        <p:nvGrpSpPr>
          <p:cNvPr id="5" name="组合 26"/>
          <p:cNvGrpSpPr>
            <a:grpSpLocks/>
          </p:cNvGrpSpPr>
          <p:nvPr/>
        </p:nvGrpSpPr>
        <p:grpSpPr bwMode="auto">
          <a:xfrm>
            <a:off x="990600" y="1676401"/>
            <a:ext cx="3276600" cy="742950"/>
            <a:chOff x="158750" y="1285875"/>
            <a:chExt cx="3657590" cy="1357313"/>
          </a:xfrm>
        </p:grpSpPr>
        <p:grpSp>
          <p:nvGrpSpPr>
            <p:cNvPr id="6" name="组合 23"/>
            <p:cNvGrpSpPr>
              <a:grpSpLocks/>
            </p:cNvGrpSpPr>
            <p:nvPr/>
          </p:nvGrpSpPr>
          <p:grpSpPr bwMode="auto">
            <a:xfrm>
              <a:off x="285750" y="1285875"/>
              <a:ext cx="3530590" cy="1357313"/>
              <a:chOff x="285750" y="1285875"/>
              <a:chExt cx="3530590" cy="1357313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285750" y="1285875"/>
                <a:ext cx="3416300" cy="1357313"/>
                <a:chOff x="0" y="0"/>
                <a:chExt cx="4058" cy="480"/>
              </a:xfrm>
            </p:grpSpPr>
            <p:sp>
              <p:nvSpPr>
                <p:cNvPr id="51" name="AutoShape 5"/>
                <p:cNvSpPr>
                  <a:spLocks noChangeArrowheads="1"/>
                </p:cNvSpPr>
                <p:nvPr/>
              </p:nvSpPr>
              <p:spPr bwMode="auto">
                <a:xfrm>
                  <a:off x="1" y="0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50000">
                      <a:srgbClr val="2F2F8D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  <a:ea typeface="宋体" pitchFamily="2" charset="-122"/>
                  </a:endParaRPr>
                </a:p>
              </p:txBody>
            </p:sp>
            <p:grpSp>
              <p:nvGrpSpPr>
                <p:cNvPr id="8" name="Group 6"/>
                <p:cNvGrpSpPr>
                  <a:grpSpLocks/>
                </p:cNvGrpSpPr>
                <p:nvPr/>
              </p:nvGrpSpPr>
              <p:grpSpPr bwMode="auto">
                <a:xfrm>
                  <a:off x="10" y="15"/>
                  <a:ext cx="4043" cy="444"/>
                  <a:chOff x="0" y="0"/>
                  <a:chExt cx="3988" cy="444"/>
                </a:xfrm>
              </p:grpSpPr>
              <p:sp>
                <p:nvSpPr>
                  <p:cNvPr id="8213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9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>
                          <a:alpha val="0"/>
                        </a:scheme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pitchFamily="2" charset="-122"/>
                    </a:endParaRPr>
                  </a:p>
                </p:txBody>
              </p:sp>
              <p:sp>
                <p:nvSpPr>
                  <p:cNvPr id="8214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FDFEF"/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ea typeface="宋体" pitchFamily="2" charset="-122"/>
                    </a:endParaRPr>
                  </a:p>
                </p:txBody>
              </p:sp>
            </p:grpSp>
          </p:grpSp>
          <p:sp>
            <p:nvSpPr>
              <p:cNvPr id="8210" name="Text Box 19"/>
              <p:cNvSpPr txBox="1">
                <a:spLocks noChangeArrowheads="1"/>
              </p:cNvSpPr>
              <p:nvPr/>
            </p:nvSpPr>
            <p:spPr bwMode="auto">
              <a:xfrm>
                <a:off x="539740" y="1819262"/>
                <a:ext cx="3276600" cy="637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2000"/>
                  </a:lnSpc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rgbClr val="FFFFFF"/>
                    </a:solidFill>
                    <a:ea typeface="宋体" pitchFamily="2" charset="-122"/>
                  </a:rPr>
                  <a:t>综合素质高</a:t>
                </a:r>
                <a:endParaRPr lang="en-US" altLang="zh-CN" sz="3200" b="1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8208" name="Picture 24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  <a:grayscl/>
            </a:blip>
            <a:srcRect l="42606" t="64474" r="19473"/>
            <a:stretch>
              <a:fillRect/>
            </a:stretch>
          </p:blipFill>
          <p:spPr bwMode="auto">
            <a:xfrm>
              <a:off x="158750" y="1643063"/>
              <a:ext cx="671513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组合 27"/>
          <p:cNvGrpSpPr>
            <a:grpSpLocks/>
          </p:cNvGrpSpPr>
          <p:nvPr/>
        </p:nvGrpSpPr>
        <p:grpSpPr bwMode="auto">
          <a:xfrm>
            <a:off x="4800600" y="2705101"/>
            <a:ext cx="3581400" cy="989231"/>
            <a:chOff x="4038600" y="2057400"/>
            <a:chExt cx="3581400" cy="1318975"/>
          </a:xfrm>
        </p:grpSpPr>
        <p:sp>
          <p:nvSpPr>
            <p:cNvPr id="8204" name="AutoShape 3"/>
            <p:cNvSpPr>
              <a:spLocks noChangeArrowheads="1"/>
            </p:cNvSpPr>
            <p:nvPr/>
          </p:nvSpPr>
          <p:spPr bwMode="auto">
            <a:xfrm rot="5400000">
              <a:off x="4000500" y="2476500"/>
              <a:ext cx="609600" cy="533400"/>
            </a:xfrm>
            <a:prstGeom prst="triangle">
              <a:avLst>
                <a:gd name="adj" fmla="val 50000"/>
              </a:avLst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8205" name="Picture 3" descr="cylinder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1875" y="2057400"/>
              <a:ext cx="277812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Text Box 4"/>
            <p:cNvSpPr txBox="1">
              <a:spLocks noChangeArrowheads="1"/>
            </p:cNvSpPr>
            <p:nvPr/>
          </p:nvSpPr>
          <p:spPr bwMode="auto">
            <a:xfrm>
              <a:off x="5029200" y="2514600"/>
              <a:ext cx="2422525" cy="86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360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  <a:cs typeface="Arial" pitchFamily="34" charset="0"/>
                </a:rPr>
                <a:t>教务处</a:t>
              </a:r>
            </a:p>
          </p:txBody>
        </p:sp>
      </p:grpSp>
      <p:grpSp>
        <p:nvGrpSpPr>
          <p:cNvPr id="10" name="组合 28"/>
          <p:cNvGrpSpPr>
            <a:grpSpLocks/>
          </p:cNvGrpSpPr>
          <p:nvPr/>
        </p:nvGrpSpPr>
        <p:grpSpPr bwMode="auto">
          <a:xfrm>
            <a:off x="4800601" y="1504950"/>
            <a:ext cx="3540125" cy="989231"/>
            <a:chOff x="4114800" y="3657600"/>
            <a:chExt cx="3540125" cy="1318975"/>
          </a:xfrm>
        </p:grpSpPr>
        <p:sp>
          <p:nvSpPr>
            <p:cNvPr id="8201" name="AutoShape 3"/>
            <p:cNvSpPr>
              <a:spLocks noChangeArrowheads="1"/>
            </p:cNvSpPr>
            <p:nvPr/>
          </p:nvSpPr>
          <p:spPr bwMode="auto">
            <a:xfrm rot="5400000">
              <a:off x="4076700" y="4076700"/>
              <a:ext cx="609600" cy="533400"/>
            </a:xfrm>
            <a:prstGeom prst="triangle">
              <a:avLst>
                <a:gd name="adj" fmla="val 50000"/>
              </a:avLst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8202" name="Picture 3" descr="cylinder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3657600"/>
              <a:ext cx="277812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4"/>
            <p:cNvSpPr txBox="1">
              <a:spLocks noChangeArrowheads="1"/>
            </p:cNvSpPr>
            <p:nvPr/>
          </p:nvSpPr>
          <p:spPr bwMode="auto">
            <a:xfrm>
              <a:off x="5140325" y="4114800"/>
              <a:ext cx="2422525" cy="86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360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  <a:cs typeface="Arial" pitchFamily="34" charset="0"/>
                </a:rPr>
                <a:t>学工处</a:t>
              </a:r>
            </a:p>
          </p:txBody>
        </p:sp>
      </p:grpSp>
      <p:sp>
        <p:nvSpPr>
          <p:cNvPr id="30" name="燕尾形 29"/>
          <p:cNvSpPr/>
          <p:nvPr/>
        </p:nvSpPr>
        <p:spPr bwMode="auto">
          <a:xfrm>
            <a:off x="3871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1" name="燕尾形 30"/>
          <p:cNvSpPr/>
          <p:nvPr/>
        </p:nvSpPr>
        <p:spPr bwMode="auto">
          <a:xfrm>
            <a:off x="539552" y="268205"/>
            <a:ext cx="216024" cy="215957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 bwMode="auto">
          <a:xfrm>
            <a:off x="387152" y="556148"/>
            <a:ext cx="84333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649046" y="156585"/>
            <a:ext cx="331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CN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“护航教育”的实施背景</a:t>
            </a:r>
            <a:r>
              <a:rPr lang="zh-CN" altLang="en-US" sz="2000" b="0" dirty="0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7906</TotalTime>
  <Words>7356</Words>
  <Application>Microsoft Office PowerPoint</Application>
  <PresentationFormat>全屏显示(16:9)</PresentationFormat>
  <Paragraphs>727</Paragraphs>
  <Slides>65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66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（1）方案建设过程</vt:lpstr>
      <vt:lpstr>幻灯片 7</vt:lpstr>
      <vt:lpstr>幻灯片 8</vt:lpstr>
      <vt:lpstr>（2）方案设计思路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</vt:vector>
  </TitlesOfParts>
  <Company>Guild 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企业培训</dc:title>
  <dc:creator>第一PPT模板网：www.1ppt.com</dc:creator>
  <cp:keywords>第一PPT模板网：www.1ppt.com</cp:keywords>
  <cp:lastModifiedBy>Administrator</cp:lastModifiedBy>
  <cp:revision>792</cp:revision>
  <dcterms:created xsi:type="dcterms:W3CDTF">2008-03-10T09:13:42Z</dcterms:created>
  <dcterms:modified xsi:type="dcterms:W3CDTF">2018-10-31T03:03:18Z</dcterms:modified>
</cp:coreProperties>
</file>